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86" r:id="rId2"/>
    <p:sldId id="489" r:id="rId3"/>
    <p:sldId id="260" r:id="rId4"/>
    <p:sldId id="478" r:id="rId5"/>
    <p:sldId id="528" r:id="rId6"/>
    <p:sldId id="524" r:id="rId7"/>
    <p:sldId id="494" r:id="rId8"/>
    <p:sldId id="495" r:id="rId9"/>
    <p:sldId id="496" r:id="rId10"/>
    <p:sldId id="497" r:id="rId11"/>
    <p:sldId id="498" r:id="rId12"/>
    <p:sldId id="499" r:id="rId13"/>
    <p:sldId id="500" r:id="rId14"/>
    <p:sldId id="525" r:id="rId15"/>
    <p:sldId id="515" r:id="rId16"/>
    <p:sldId id="516" r:id="rId17"/>
    <p:sldId id="517" r:id="rId18"/>
    <p:sldId id="532" r:id="rId19"/>
    <p:sldId id="529" r:id="rId20"/>
    <p:sldId id="530" r:id="rId21"/>
    <p:sldId id="531" r:id="rId22"/>
    <p:sldId id="534" r:id="rId23"/>
    <p:sldId id="533" r:id="rId24"/>
    <p:sldId id="535" r:id="rId25"/>
    <p:sldId id="545" r:id="rId26"/>
    <p:sldId id="544" r:id="rId27"/>
    <p:sldId id="543" r:id="rId28"/>
    <p:sldId id="538" r:id="rId29"/>
    <p:sldId id="548" r:id="rId30"/>
    <p:sldId id="542" r:id="rId31"/>
    <p:sldId id="547" r:id="rId32"/>
    <p:sldId id="546" r:id="rId33"/>
    <p:sldId id="536" r:id="rId34"/>
    <p:sldId id="537" r:id="rId35"/>
    <p:sldId id="539" r:id="rId36"/>
    <p:sldId id="540" r:id="rId37"/>
    <p:sldId id="541" r:id="rId38"/>
    <p:sldId id="503" r:id="rId39"/>
    <p:sldId id="504" r:id="rId40"/>
    <p:sldId id="505" r:id="rId41"/>
    <p:sldId id="518" r:id="rId42"/>
    <p:sldId id="519" r:id="rId43"/>
    <p:sldId id="520" r:id="rId44"/>
    <p:sldId id="521" r:id="rId45"/>
    <p:sldId id="522" r:id="rId46"/>
    <p:sldId id="526" r:id="rId47"/>
    <p:sldId id="527" r:id="rId48"/>
    <p:sldId id="487" r:id="rId49"/>
    <p:sldId id="259" r:id="rId50"/>
    <p:sldId id="481" r:id="rId51"/>
    <p:sldId id="261" r:id="rId52"/>
    <p:sldId id="262" r:id="rId53"/>
    <p:sldId id="263" r:id="rId54"/>
    <p:sldId id="490" r:id="rId55"/>
    <p:sldId id="491" r:id="rId56"/>
    <p:sldId id="492" r:id="rId57"/>
    <p:sldId id="493" r:id="rId58"/>
    <p:sldId id="501" r:id="rId59"/>
    <p:sldId id="502" r:id="rId60"/>
    <p:sldId id="523" r:id="rId61"/>
    <p:sldId id="506" r:id="rId62"/>
    <p:sldId id="507" r:id="rId63"/>
    <p:sldId id="508" r:id="rId64"/>
    <p:sldId id="509" r:id="rId65"/>
    <p:sldId id="510" r:id="rId66"/>
    <p:sldId id="511" r:id="rId67"/>
    <p:sldId id="512" r:id="rId68"/>
    <p:sldId id="513" r:id="rId69"/>
    <p:sldId id="480" r:id="rId70"/>
    <p:sldId id="482" r:id="rId71"/>
    <p:sldId id="483" r:id="rId72"/>
    <p:sldId id="484" r:id="rId73"/>
    <p:sldId id="485" r:id="rId74"/>
    <p:sldId id="479" r:id="rId75"/>
    <p:sldId id="264" r:id="rId76"/>
    <p:sldId id="266" r:id="rId7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  <a:srgbClr val="FF002A"/>
    <a:srgbClr val="FAE200"/>
    <a:srgbClr val="ED0025"/>
    <a:srgbClr val="920617"/>
    <a:srgbClr val="B300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889" autoAdjust="0"/>
    <p:restoredTop sz="95755"/>
  </p:normalViewPr>
  <p:slideViewPr>
    <p:cSldViewPr snapToGrid="0" snapToObjects="1">
      <p:cViewPr varScale="1">
        <p:scale>
          <a:sx n="99" d="100"/>
          <a:sy n="99" d="100"/>
        </p:scale>
        <p:origin x="172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F23FED-1D37-8741-B9E3-BEFE5E35C9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46D169E-1792-3342-A0DC-13C15B7C9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E27FB6-52E1-0E4F-A854-F5FA1C435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DC4D12-6EAC-FB48-A144-377187F36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725D88-B3D7-7F42-A141-F8C7AB3E7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0211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8E1D64-45E0-2740-B320-57F8D2C5F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238AB8F-38E7-1840-BF94-EEB69F2C8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2E27E3-265D-494F-A5D2-29D3A184E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81081F-E6FA-B54B-B6A5-9212AB548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64713F-93A7-0146-8172-B4AC4F729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6094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26DF94C-531F-6441-811D-C3CC2E677E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C7486F2-174A-094F-9388-0EC8E7E54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E2D5C7-1150-7B4F-95CA-9DF8EF60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42A934-537E-CF45-8DD8-FE9428B9B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F40DA8-04DE-BA48-9EDE-49BA1984A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5535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1787F1-CF56-A047-9F7C-642BBF65B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05B412-D308-1645-88A6-709E1BDC0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3999F5-B94F-F24D-9C69-AC3F6E496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79CD3D-14F6-6B40-8048-5191EB825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1E8CD5-0C0B-DB46-873E-1247DB62C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0568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C39425-39C9-0B49-977E-570EEB91D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A7054E9-352E-2C40-AF70-F55BBF665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3106C3-3CDA-9948-A740-74D9BBE4A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A81A01-183E-7649-B026-D391CB790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2A2BB0-42C7-A647-80AF-0118365B0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7412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4740CA-B006-7748-8AFE-0F561620C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1FE0DC-A847-A04E-AF6D-D2EF002EC2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C1E1DAA-5CFC-6D4F-A7C9-6DFA195A1E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6CD562E-F652-7349-8999-243215567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A67ACA9-7DD8-C349-AEC4-B92AD2E69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48C133E-6872-A447-AA36-9D9536841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9948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81561D-D78C-C842-9D02-5D68A69F8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C3AB920-6FD9-FC4C-B5E3-6B4C059CE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A0CB889-78F8-AB4D-B9A6-7169F4D895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F84C69B-9E18-2648-9A3C-29D6F35B59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DA6E694-BC31-A246-9F42-E62D6D6A52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4A91DF1-ED07-7C43-A4B7-1F98B334F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9199B4F-DD3C-ED4F-AC16-1EC872E9E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8BC409B-D3EB-4A46-B7CD-A03FF5BE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5146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059A2A-6E66-EE4E-BC53-31E893B91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1E291C2-378C-6D4B-9368-7D8D8AAF9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9BEFD9C-77F6-0946-9F42-F2A7DB2DC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B9A6D01-8036-5149-87E5-A2F6A725C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0018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89ED9D1-D379-4E4A-87A1-FFBDF6D37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B95D87B-3523-0542-8562-DA2126C1D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F1B6E21-C4B6-584F-98C6-3B4FC6A2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2825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F889E7-0BE4-7D48-A99F-E77E139BD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559277-3D0D-2C4B-AEF4-56B7F1C90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BE97679-CBD4-2F4D-8F4A-1AA64A222C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1BBFF98-D9C5-B84B-AE85-728909D44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15344F-64CF-2246-BD8F-BF2E69290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6C8CC39-D6EC-D643-AD1D-C6FE95B47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7134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3C2F33-BD43-8346-84BF-A86E07666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91531F0-EF5A-4A46-BB64-26AF8413BB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6ABB36C-8B69-194D-897A-995255B8F4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4FD94F-3E87-ED46-8F9A-B1B801B9C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05BB439-43F0-7E4B-B0B6-194021125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6D3031-E1A0-9E43-B2B3-2CF49E263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7475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855531-32EA-0A40-9DAE-40412AA3E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0381AF8-AB6F-9441-B96B-B95F496EF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CCAD6C-B6C6-644D-994A-C7B88A077F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1949B-C41F-F04A-A7DF-0288A83E15D3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BCF540-F780-844B-A25B-37C224884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E8806D-37AD-9848-924D-46E830F83F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983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rxiv.org/pdf/2101.00440v3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ww.notion.so/MobileOne-2126289e1f714b43a5d4c3d97e435ce4?pvs=21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notion.so/DETR-ce96a32c90974db5825a3b6698a9ae2b?pvs=21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otion.so/DETR-ce96a32c90974db5825a3b6698a9ae2b?pvs=21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00.png"/><Relationship Id="rId4" Type="http://schemas.openxmlformats.org/officeDocument/2006/relationships/image" Target="../media/image9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854633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5400" b="1" dirty="0">
                <a:solidFill>
                  <a:schemeClr val="bg1"/>
                </a:solidFill>
              </a:rPr>
              <a:t>Задача обнаружение объектов</a:t>
            </a:r>
            <a:r>
              <a:rPr lang="en-US" sz="5400" b="1" dirty="0">
                <a:solidFill>
                  <a:schemeClr val="bg1"/>
                </a:solidFill>
              </a:rPr>
              <a:t>.</a:t>
            </a:r>
            <a:br>
              <a:rPr lang="en-US" sz="5400" b="1" dirty="0">
                <a:solidFill>
                  <a:schemeClr val="bg1"/>
                </a:solidFill>
              </a:rPr>
            </a:br>
            <a:r>
              <a:rPr lang="ru-RU" sz="5400" b="1" dirty="0">
                <a:solidFill>
                  <a:schemeClr val="bg1"/>
                </a:solidFill>
              </a:rPr>
              <a:t>Основы подхода</a:t>
            </a:r>
            <a:endParaRPr lang="en-US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8131"/>
            <a:ext cx="1068705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Задачи компьютерного зрения. 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907486" cy="97132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Mask R</a:t>
            </a:r>
            <a:r>
              <a:rPr lang="en" sz="4800" b="1" dirty="0">
                <a:solidFill>
                  <a:schemeClr val="bg1"/>
                </a:solidFill>
              </a:rPr>
              <a:t>-</a:t>
            </a:r>
            <a:r>
              <a:rPr sz="4800" b="1" dirty="0">
                <a:solidFill>
                  <a:schemeClr val="bg1"/>
                </a:solidFill>
              </a:rPr>
              <a:t>CNN</a:t>
            </a:r>
          </a:p>
        </p:txBody>
      </p:sp>
      <p:sp>
        <p:nvSpPr>
          <p:cNvPr id="461" name="Объект 2"/>
          <p:cNvSpPr txBox="1">
            <a:spLocks noGrp="1"/>
          </p:cNvSpPr>
          <p:nvPr>
            <p:ph type="body" idx="1"/>
          </p:nvPr>
        </p:nvSpPr>
        <p:spPr>
          <a:xfrm>
            <a:off x="162482" y="1040133"/>
            <a:ext cx="6945623" cy="5519484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Сеть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продолжает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идеи</a:t>
            </a:r>
            <a:r>
              <a:rPr sz="2400" dirty="0">
                <a:solidFill>
                  <a:schemeClr val="bg1"/>
                </a:solidFill>
              </a:rPr>
              <a:t> faster-R-</a:t>
            </a:r>
            <a:r>
              <a:rPr lang="en-US" sz="2400" dirty="0">
                <a:solidFill>
                  <a:schemeClr val="bg1"/>
                </a:solidFill>
              </a:rPr>
              <a:t>CNN</a:t>
            </a:r>
            <a:r>
              <a:rPr sz="2400" dirty="0">
                <a:solidFill>
                  <a:schemeClr val="bg1"/>
                </a:solidFill>
              </a:rPr>
              <a:t> (2017)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 предлагает также </a:t>
            </a:r>
            <a:r>
              <a:rPr lang="ru-RU" sz="2400" dirty="0" err="1">
                <a:solidFill>
                  <a:schemeClr val="bg1"/>
                </a:solidFill>
              </a:rPr>
              <a:t>экземплярную</a:t>
            </a:r>
            <a:r>
              <a:rPr lang="ru-RU" sz="2400" dirty="0">
                <a:solidFill>
                  <a:schemeClr val="bg1"/>
                </a:solidFill>
              </a:rPr>
              <a:t> сегментацию.</a:t>
            </a:r>
            <a:endParaRPr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sz="2400" dirty="0" err="1">
                <a:solidFill>
                  <a:schemeClr val="bg1"/>
                </a:solidFill>
              </a:rPr>
              <a:t>Экземплярная</a:t>
            </a:r>
            <a:r>
              <a:rPr lang="ru-RU" sz="2400" dirty="0">
                <a:solidFill>
                  <a:schemeClr val="bg1"/>
                </a:solidFill>
              </a:rPr>
              <a:t> сегментация реализуется как </a:t>
            </a:r>
            <a:r>
              <a:rPr lang="ru-RU" sz="2400" dirty="0" err="1">
                <a:solidFill>
                  <a:schemeClr val="bg1"/>
                </a:solidFill>
              </a:rPr>
              <a:t>попиксельная</a:t>
            </a:r>
            <a:r>
              <a:rPr lang="ru-RU" sz="2400" dirty="0">
                <a:solidFill>
                  <a:schemeClr val="bg1"/>
                </a:solidFill>
              </a:rPr>
              <a:t> классификация по картам признаков, образованным в количестве, соответствующем числу объектов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То есть для каждого объекта производится семантическая сегментация.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306" y="972540"/>
            <a:ext cx="5521693" cy="57650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4238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5590674" cy="118169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Mask RCNN</a:t>
            </a:r>
          </a:p>
        </p:txBody>
      </p:sp>
      <p:sp>
        <p:nvSpPr>
          <p:cNvPr id="461" name="Объект 2"/>
          <p:cNvSpPr txBox="1">
            <a:spLocks noGrp="1"/>
          </p:cNvSpPr>
          <p:nvPr>
            <p:ph type="body" idx="1"/>
          </p:nvPr>
        </p:nvSpPr>
        <p:spPr>
          <a:xfrm>
            <a:off x="153773" y="1182973"/>
            <a:ext cx="6198901" cy="556424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В </a:t>
            </a:r>
            <a:r>
              <a:rPr sz="2200" dirty="0" err="1">
                <a:solidFill>
                  <a:schemeClr val="bg1"/>
                </a:solidFill>
              </a:rPr>
              <a:t>отличии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от</a:t>
            </a:r>
            <a:r>
              <a:rPr sz="2200" dirty="0">
                <a:solidFill>
                  <a:schemeClr val="bg1"/>
                </a:solidFill>
              </a:rPr>
              <a:t> ROI pooling в Faster RCNN </a:t>
            </a:r>
            <a:r>
              <a:rPr sz="2200" dirty="0" err="1">
                <a:solidFill>
                  <a:schemeClr val="bg1"/>
                </a:solidFill>
              </a:rPr>
              <a:t>тут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/>
            </a:r>
            <a:br>
              <a:rPr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ROI Align pooling 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defRPr sz="2000"/>
            </a:pPr>
            <a:r>
              <a:rPr lang="en-US" sz="2200" dirty="0">
                <a:solidFill>
                  <a:schemeClr val="bg1"/>
                </a:solidFill>
              </a:rPr>
              <a:t>ROI Align </a:t>
            </a:r>
            <a:r>
              <a:rPr sz="2200" dirty="0" err="1">
                <a:solidFill>
                  <a:schemeClr val="bg1"/>
                </a:solidFill>
              </a:rPr>
              <a:t>замена</a:t>
            </a:r>
            <a:r>
              <a:rPr sz="2200" dirty="0">
                <a:solidFill>
                  <a:schemeClr val="bg1"/>
                </a:solidFill>
              </a:rPr>
              <a:t> max pooling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bilinear interpolation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marL="685800" lvl="2">
              <a:lnSpc>
                <a:spcPct val="11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Подход дает выигрыш в 10-50%.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029" y="404261"/>
            <a:ext cx="5933150" cy="61945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53095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Feature Pyramidal Network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41180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600" b="1" dirty="0" err="1">
                <a:solidFill>
                  <a:schemeClr val="bg1"/>
                </a:solidFill>
              </a:rPr>
              <a:t>Основная</a:t>
            </a:r>
            <a:r>
              <a:rPr sz="2600" b="1" dirty="0">
                <a:solidFill>
                  <a:schemeClr val="bg1"/>
                </a:solidFill>
              </a:rPr>
              <a:t> </a:t>
            </a:r>
            <a:r>
              <a:rPr sz="2600" b="1" dirty="0" err="1">
                <a:solidFill>
                  <a:schemeClr val="bg1"/>
                </a:solidFill>
              </a:rPr>
              <a:t>идея</a:t>
            </a:r>
            <a:r>
              <a:rPr sz="2600" b="1" dirty="0">
                <a:solidFill>
                  <a:schemeClr val="bg1"/>
                </a:solidFill>
              </a:rPr>
              <a:t>: </a:t>
            </a:r>
            <a:r>
              <a:rPr sz="2600" dirty="0" err="1">
                <a:solidFill>
                  <a:schemeClr val="bg1"/>
                </a:solidFill>
              </a:rPr>
              <a:t>каждый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следующий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слой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сети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сжимает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карту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признаков</a:t>
            </a:r>
            <a:r>
              <a:rPr sz="2600" dirty="0">
                <a:solidFill>
                  <a:schemeClr val="bg1"/>
                </a:solidFill>
              </a:rPr>
              <a:t>, </a:t>
            </a:r>
            <a:r>
              <a:rPr sz="2600" dirty="0" err="1">
                <a:solidFill>
                  <a:schemeClr val="bg1"/>
                </a:solidFill>
              </a:rPr>
              <a:t>тогда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можно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потерять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часть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информации</a:t>
            </a:r>
            <a:r>
              <a:rPr lang="ru-RU" sz="26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6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600" dirty="0" err="1">
                <a:solidFill>
                  <a:schemeClr val="bg1"/>
                </a:solidFill>
              </a:rPr>
              <a:t>Дл</a:t>
            </a:r>
            <a:r>
              <a:rPr lang="ru-RU" sz="2600" dirty="0">
                <a:solidFill>
                  <a:schemeClr val="bg1"/>
                </a:solidFill>
              </a:rPr>
              <a:t>я сохранения информации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используется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пирамида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из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слоев</a:t>
            </a:r>
            <a:r>
              <a:rPr sz="26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600" dirty="0" err="1">
                <a:solidFill>
                  <a:schemeClr val="bg1"/>
                </a:solidFill>
              </a:rPr>
              <a:t>Все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сохраненные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карты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признаков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масштабируются</a:t>
            </a:r>
            <a:r>
              <a:rPr sz="2600" dirty="0">
                <a:solidFill>
                  <a:schemeClr val="bg1"/>
                </a:solidFill>
              </a:rPr>
              <a:t> и </a:t>
            </a:r>
            <a:r>
              <a:rPr sz="2600" dirty="0" err="1">
                <a:solidFill>
                  <a:schemeClr val="bg1"/>
                </a:solidFill>
              </a:rPr>
              <a:t>складываются</a:t>
            </a:r>
            <a:r>
              <a:rPr sz="2600" dirty="0">
                <a:solidFill>
                  <a:schemeClr val="bg1"/>
                </a:solidFill>
              </a:rPr>
              <a:t>.</a:t>
            </a:r>
            <a:endParaRPr lang="ru-RU" sz="26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6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600" dirty="0" err="1">
                <a:solidFill>
                  <a:schemeClr val="bg1"/>
                </a:solidFill>
              </a:rPr>
              <a:t>Анхоры</a:t>
            </a:r>
            <a:r>
              <a:rPr lang="ru-RU" sz="26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758" y="3330340"/>
            <a:ext cx="6372853" cy="34121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2412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Cascade R-CNN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093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200" b="1" dirty="0" err="1">
                <a:solidFill>
                  <a:schemeClr val="bg1"/>
                </a:solidFill>
              </a:rPr>
              <a:t>Основная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b="1" dirty="0" err="1">
                <a:solidFill>
                  <a:schemeClr val="bg1"/>
                </a:solidFill>
              </a:rPr>
              <a:t>идея</a:t>
            </a:r>
            <a:r>
              <a:rPr sz="2200" b="1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каждый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сжимает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тогда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потерять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lang="ru-RU" sz="22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200" dirty="0" err="1">
                <a:solidFill>
                  <a:schemeClr val="bg1"/>
                </a:solidFill>
              </a:rPr>
              <a:t>Дл</a:t>
            </a:r>
            <a:r>
              <a:rPr lang="ru-RU" sz="2200" dirty="0">
                <a:solidFill>
                  <a:schemeClr val="bg1"/>
                </a:solidFill>
              </a:rPr>
              <a:t>я сохранения информации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пирамида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слоев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сохраненные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масштабируются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складываются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2" name="AutoShape 2" descr="Architecture of Faster-RCNN (left) and Cascade-RCNN (right) [25]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64" y="3458001"/>
            <a:ext cx="5135589" cy="2066319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614255" y="5669761"/>
            <a:ext cx="1638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Cascade R-CNN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69576" y="5669761"/>
            <a:ext cx="1440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Faster R-CNN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 descr="HTC Explained | Papers With C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543" y="3197033"/>
            <a:ext cx="6254013" cy="284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9373214" y="6197349"/>
            <a:ext cx="1811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HTC Mask R-CNN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020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9015112" y="3263315"/>
            <a:ext cx="1142348" cy="3450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7" name="Заголовок 1"/>
          <p:cNvSpPr txBox="1">
            <a:spLocks noGrp="1"/>
          </p:cNvSpPr>
          <p:nvPr>
            <p:ph type="title"/>
          </p:nvPr>
        </p:nvSpPr>
        <p:spPr>
          <a:xfrm>
            <a:off x="434566" y="365125"/>
            <a:ext cx="10919234" cy="114485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RetinaNet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38" name="Объект 2"/>
          <p:cNvSpPr txBox="1">
            <a:spLocks noGrp="1"/>
          </p:cNvSpPr>
          <p:nvPr>
            <p:ph type="body" idx="1"/>
          </p:nvPr>
        </p:nvSpPr>
        <p:spPr>
          <a:xfrm>
            <a:off x="222895" y="1349952"/>
            <a:ext cx="11221544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А</a:t>
            </a:r>
            <a:r>
              <a:rPr sz="2200" dirty="0" err="1">
                <a:solidFill>
                  <a:schemeClr val="bg1"/>
                </a:solidFill>
              </a:rPr>
              <a:t>рхитектура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RetinaNet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одноэтапная </a:t>
            </a:r>
            <a:r>
              <a:rPr sz="2200" dirty="0" err="1">
                <a:solidFill>
                  <a:schemeClr val="bg1"/>
                </a:solidFill>
              </a:rPr>
              <a:t>модификация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архитектур на базе</a:t>
            </a:r>
            <a:r>
              <a:rPr sz="2200" dirty="0">
                <a:solidFill>
                  <a:schemeClr val="bg1"/>
                </a:solidFill>
              </a:rPr>
              <a:t> FPN. 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Сеть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</a:t>
            </a:r>
            <a:r>
              <a:rPr sz="2200" dirty="0">
                <a:solidFill>
                  <a:schemeClr val="bg1"/>
                </a:solidFill>
              </a:rPr>
              <a:t> FPN backbone и д</a:t>
            </a:r>
            <a:r>
              <a:rPr lang="ru-RU" sz="2200" dirty="0" err="1">
                <a:solidFill>
                  <a:schemeClr val="bg1"/>
                </a:solidFill>
              </a:rPr>
              <a:t>ва</a:t>
            </a:r>
            <a:r>
              <a:rPr lang="ru-RU" sz="2200" dirty="0">
                <a:solidFill>
                  <a:schemeClr val="bg1"/>
                </a:solidFill>
              </a:rPr>
              <a:t> головных блока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chemeClr val="bg1"/>
                </a:solidFill>
              </a:rPr>
              <a:t/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(</a:t>
            </a:r>
            <a:r>
              <a:rPr lang="ru-RU" sz="2200" dirty="0">
                <a:solidFill>
                  <a:schemeClr val="bg1"/>
                </a:solidFill>
              </a:rPr>
              <a:t>классификации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chemeClr val="bg1"/>
                </a:solidFill>
              </a:rPr>
              <a:t>K </a:t>
            </a:r>
            <a:r>
              <a:rPr lang="ru-RU" sz="2200" dirty="0">
                <a:solidFill>
                  <a:schemeClr val="bg1"/>
                </a:solidFill>
              </a:rPr>
              <a:t>классов </a:t>
            </a:r>
            <a:r>
              <a:rPr sz="2200" dirty="0">
                <a:solidFill>
                  <a:schemeClr val="bg1"/>
                </a:solidFill>
              </a:rPr>
              <a:t>и </a:t>
            </a: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lang="en-US" sz="2200" dirty="0">
                <a:solidFill>
                  <a:schemeClr val="bg1"/>
                </a:solidFill>
              </a:rPr>
              <a:t> (</a:t>
            </a:r>
            <a:r>
              <a:rPr lang="en-US" sz="2200" dirty="0" err="1">
                <a:solidFill>
                  <a:schemeClr val="bg1"/>
                </a:solidFill>
              </a:rPr>
              <a:t>x,y,w,h</a:t>
            </a:r>
            <a:r>
              <a:rPr lang="en-US" sz="2200" dirty="0">
                <a:solidFill>
                  <a:schemeClr val="bg1"/>
                </a:solidFill>
              </a:rPr>
              <a:t>)</a:t>
            </a:r>
            <a:r>
              <a:rPr lang="ru-RU" sz="2200" dirty="0">
                <a:solidFill>
                  <a:schemeClr val="bg1"/>
                </a:solidFill>
              </a:rPr>
              <a:t> по </a:t>
            </a:r>
            <a:r>
              <a:rPr lang="en-US" sz="2200" dirty="0">
                <a:solidFill>
                  <a:schemeClr val="bg1"/>
                </a:solidFill>
              </a:rPr>
              <a:t>A </a:t>
            </a:r>
            <a:r>
              <a:rPr lang="ru-RU" sz="2200" dirty="0" err="1">
                <a:solidFill>
                  <a:schemeClr val="bg1"/>
                </a:solidFill>
              </a:rPr>
              <a:t>анхарам</a:t>
            </a:r>
            <a:r>
              <a:rPr sz="2200" dirty="0">
                <a:solidFill>
                  <a:schemeClr val="bg1"/>
                </a:solidFill>
              </a:rPr>
              <a:t>).</a:t>
            </a:r>
          </a:p>
          <a:p>
            <a:pPr marL="685800" lvl="1" indent="-228600" algn="just">
              <a:spcBef>
                <a:spcPts val="500"/>
              </a:spcBef>
              <a:defRPr sz="2000"/>
            </a:pPr>
            <a:r>
              <a:rPr lang="en-US" sz="2200" dirty="0">
                <a:solidFill>
                  <a:schemeClr val="bg1"/>
                </a:solidFill>
              </a:rPr>
              <a:t>Loss </a:t>
            </a:r>
            <a:r>
              <a:rPr lang="ru-RU" sz="2200" dirty="0">
                <a:solidFill>
                  <a:schemeClr val="bg1"/>
                </a:solidFill>
              </a:rPr>
              <a:t>классификации считается особым способом с дисбалансом в сторону сложно выделяемых объектов . </a:t>
            </a: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563" y="3263315"/>
            <a:ext cx="6666549" cy="34503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Прямоугольник 1"/>
          <p:cNvSpPr/>
          <p:nvPr/>
        </p:nvSpPr>
        <p:spPr>
          <a:xfrm>
            <a:off x="9074258" y="3263315"/>
            <a:ext cx="883403" cy="345030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9074258" y="3263315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9074258" y="3336632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9074257" y="3421145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9074258" y="3505447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 rot="4500000">
            <a:off x="8510459" y="4813912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10-100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тыс.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samples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055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Заголовок 1"/>
          <p:cNvSpPr txBox="1">
            <a:spLocks noGrp="1"/>
          </p:cNvSpPr>
          <p:nvPr>
            <p:ph type="title"/>
          </p:nvPr>
        </p:nvSpPr>
        <p:spPr>
          <a:xfrm>
            <a:off x="434566" y="365125"/>
            <a:ext cx="10919234" cy="114485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RetinaNet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22894" y="1349952"/>
                <a:ext cx="11617653" cy="5142923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Основная идея в том, чтобы убрать доп.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(доп. Анализ) и </a:t>
                </a:r>
                <a:r>
                  <a:rPr lang="en-US" sz="2200" dirty="0">
                    <a:solidFill>
                      <a:schemeClr val="bg1"/>
                    </a:solidFill>
                  </a:rPr>
                  <a:t>ROI Pooling, </a:t>
                </a:r>
                <a:r>
                  <a:rPr lang="ru-RU" sz="2200" dirty="0">
                    <a:solidFill>
                      <a:schemeClr val="bg1"/>
                    </a:solidFill>
                  </a:rPr>
                  <a:t>которые делают сеть многоэтапной и вычислительно сложной.</a:t>
                </a:r>
              </a:p>
              <a:p>
                <a:pPr lvl="1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800" dirty="0">
                    <a:solidFill>
                      <a:schemeClr val="bg1"/>
                    </a:solidFill>
                  </a:rPr>
                  <a:t>Таким образом подход становится одноэтапным.</a:t>
                </a:r>
                <a:endParaRPr lang="ru-RU" sz="1800" dirty="0">
                  <a:solidFill>
                    <a:schemeClr val="bg1"/>
                  </a:solidFill>
                  <a:sym typeface="Calibri"/>
                </a:endParaRPr>
              </a:p>
              <a:p>
                <a:pPr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  <a:sym typeface="Calibri"/>
                  </a:rPr>
                  <a:t>В данной сети </a:t>
                </a:r>
                <a:r>
                  <a:rPr lang="en-US" sz="2200" dirty="0">
                    <a:solidFill>
                      <a:schemeClr val="bg1"/>
                    </a:solidFill>
                    <a:sym typeface="Calibri"/>
                  </a:rPr>
                  <a:t>RPN </a:t>
                </a:r>
                <a:r>
                  <a:rPr lang="ru-RU" sz="2200" dirty="0">
                    <a:solidFill>
                      <a:schemeClr val="bg1"/>
                    </a:solidFill>
                    <a:sym typeface="Calibri"/>
                  </a:rPr>
                  <a:t>выполняется для каждого масштаба </a:t>
                </a:r>
                <a:r>
                  <a:rPr lang="en-US" sz="2200" dirty="0">
                    <a:solidFill>
                      <a:schemeClr val="bg1"/>
                    </a:solidFill>
                    <a:sym typeface="Calibri"/>
                  </a:rPr>
                  <a:t>FPN </a:t>
                </a:r>
                <a:r>
                  <a:rPr lang="ru-RU" sz="2200" dirty="0">
                    <a:solidFill>
                      <a:schemeClr val="bg1"/>
                    </a:solidFill>
                    <a:sym typeface="Calibri"/>
                  </a:rPr>
                  <a:t>при помощи сверточного слоя.</a:t>
                </a:r>
                <a:endParaRPr lang="en-US" sz="2200" dirty="0">
                  <a:solidFill>
                    <a:schemeClr val="bg1"/>
                  </a:solidFill>
                  <a:sym typeface="Calibri"/>
                </a:endParaRPr>
              </a:p>
              <a:p>
                <a:pPr algn="just"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Нет промежуточного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На выходе сети получается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10-100 тысяч регионов кандидатов</a:t>
                </a:r>
                <a:endParaRPr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8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2894" y="1349952"/>
                <a:ext cx="11617653" cy="5142923"/>
              </a:xfrm>
              <a:prstGeom prst="rect">
                <a:avLst/>
              </a:prstGeom>
              <a:blipFill>
                <a:blip r:embed="rId2"/>
                <a:stretch>
                  <a:fillRect l="-546" t="-7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342" y="3272690"/>
            <a:ext cx="6537406" cy="33834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60527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651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 err="1">
                <a:solidFill>
                  <a:schemeClr val="bg1"/>
                </a:solidFill>
              </a:rPr>
              <a:t>RetinaNet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28600" lvl="1" indent="-228600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Нет промежуточного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На выходе сети получается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10-100 тысяч регионов кандидатов.</a:t>
                </a:r>
              </a:p>
              <a:p>
                <a:pPr lvl="1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Предполагается, что большая часть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анхоров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 будет пустыми – сеть легко их классифицирует как фон</a:t>
                </a:r>
                <a:r>
                  <a:rPr lang="en-US" sz="2200" dirty="0">
                    <a:solidFill>
                      <a:schemeClr val="bg1"/>
                    </a:solidFill>
                  </a:rPr>
                  <a:t> - easy negatives samples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</a:p>
              <a:p>
                <a:pPr lvl="1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Часто объекты сложны для классификации и не попадают в отбор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итогового </a:t>
                </a:r>
                <a:r>
                  <a:rPr lang="en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из-за сложности обучения для них – такие объекты называют </a:t>
                </a:r>
                <a:r>
                  <a:rPr lang="en-US" sz="2200" dirty="0">
                    <a:solidFill>
                      <a:schemeClr val="bg1"/>
                    </a:solidFill>
                  </a:rPr>
                  <a:t>hard positive samples.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Для их компенсации возможны несколько подходов:</a:t>
                </a:r>
              </a:p>
              <a:p>
                <a:pPr lvl="2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в предыдущих моделях дисбаланс компенсировался промежуточным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2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дополнительное формирование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минибатча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(например увеличенное число примеров с только фоном или примеров со сложными случаями (</a:t>
                </a:r>
                <a:r>
                  <a:rPr lang="en-US" sz="2200" dirty="0">
                    <a:solidFill>
                      <a:schemeClr val="bg1"/>
                    </a:solidFill>
                  </a:rPr>
                  <a:t>On-line Hard Example Mining</a:t>
                </a:r>
                <a:r>
                  <a:rPr lang="ru-RU" sz="2200" dirty="0">
                    <a:solidFill>
                      <a:schemeClr val="bg1"/>
                    </a:solidFill>
                  </a:rPr>
                  <a:t>)). </a:t>
                </a:r>
              </a:p>
              <a:p>
                <a:pPr lvl="2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Компенсация дисбаланса функцией потерь</a:t>
                </a:r>
                <a:endParaRPr lang="en" sz="2200" dirty="0">
                  <a:solidFill>
                    <a:schemeClr val="bg1"/>
                  </a:solidFill>
                </a:endParaRP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lang="ru-RU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  <a:blipFill>
                <a:blip r:embed="rId2"/>
                <a:stretch>
                  <a:fillRect l="-630" t="-781" r="-3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216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651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 err="1">
                <a:solidFill>
                  <a:schemeClr val="bg1"/>
                </a:solidFill>
              </a:rPr>
              <a:t>RetinaNet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Для балансирования таких случаев предложен </a:t>
                </a:r>
                <a:r>
                  <a:rPr lang="en" sz="2200" dirty="0">
                    <a:solidFill>
                      <a:schemeClr val="bg1"/>
                    </a:solidFill>
                  </a:rPr>
                  <a:t>focal loss</a:t>
                </a:r>
              </a:p>
              <a:p>
                <a:pPr algn="ctr">
                  <a:lnSpc>
                    <a:spcPct val="100000"/>
                  </a:lnSpc>
                  <a:spcBef>
                    <a:spcPts val="0"/>
                  </a:spcBef>
                  <a:buSzTx/>
                  <a:buNone/>
                  <a:defRPr sz="20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  <m:func>
                      <m:func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fun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где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если</m:t>
                    </m:r>
                    <m:r>
                      <a:rPr lang="ru-RU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;в другом случае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ar-AE" sz="2200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  <a:sym typeface="Calibri"/>
                  </a:rPr>
                  <a:t>.</a:t>
                </a:r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При этом подходе все объекты 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батче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которые сложны для классификации получат гораздо больший вес, чем, те, которые легко классифицировать</a:t>
                </a: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Сложные объекты – значит маленький </a:t>
                </a:r>
                <a:r>
                  <a:rPr lang="en" sz="2200" dirty="0">
                    <a:solidFill>
                      <a:schemeClr val="bg1"/>
                    </a:solidFill>
                  </a:rPr>
                  <a:t>score 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В статье </a:t>
                </a: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подбирается обратно-пропорционально отношению числа сложно классифицируемых примеров к общему числу примеров 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Общая функция потерь считается как </a:t>
                </a:r>
                <a:r>
                  <a:rPr lang="ru-RU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ru-RU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ar-AE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ar-AE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где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–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гиперпараметр</a:t>
                </a:r>
                <a:r>
                  <a:rPr lang="ru-RU" sz="2200" dirty="0">
                    <a:solidFill>
                      <a:schemeClr val="bg1"/>
                    </a:solidFill>
                  </a:rPr>
                  <a:t>;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 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модифицированный </a:t>
                </a:r>
                <a:r>
                  <a:rPr lang="en" sz="2200" dirty="0">
                    <a:solidFill>
                      <a:schemeClr val="bg1"/>
                    </a:solidFill>
                  </a:rPr>
                  <a:t>Huber Loss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</a:rPr>
                  <a:t>(L1-soft loss)</a:t>
                </a:r>
                <a:r>
                  <a:rPr lang="en" sz="2200" dirty="0">
                    <a:solidFill>
                      <a:schemeClr val="bg1"/>
                    </a:solidFill>
                  </a:rPr>
                  <a:t>.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800" dirty="0">
                    <a:solidFill>
                      <a:schemeClr val="bg1"/>
                    </a:solidFill>
                  </a:rPr>
                  <a:t>Позитивные семплы с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ru-RU" sz="1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 негативные с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</a:rPr>
                  <a:t>; </a:t>
                </a:r>
                <a:r>
                  <a:rPr lang="ru-RU" sz="1800" dirty="0">
                    <a:solidFill>
                      <a:schemeClr val="bg1"/>
                    </a:solidFill>
                  </a:rPr>
                  <a:t>остальные игнорируются.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:r>
                  <a:rPr lang="ru-RU" sz="1600" dirty="0">
                    <a:solidFill>
                      <a:schemeClr val="bg1"/>
                    </a:solidFill>
                  </a:rPr>
                  <a:t>только для позитивных семплов.</a:t>
                </a:r>
                <a:endParaRPr lang="en-US" sz="1600" dirty="0">
                  <a:solidFill>
                    <a:schemeClr val="bg1"/>
                  </a:solidFill>
                </a:endParaRP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600" dirty="0">
                    <a:solidFill>
                      <a:schemeClr val="bg1"/>
                    </a:solidFill>
                  </a:rPr>
                  <a:t>То есть семплы которые часто пересекаются – позитивные, типа сеть что то выделит, хоть и </a:t>
                </a:r>
                <a:r>
                  <a:rPr lang="ru-RU" sz="1600" dirty="0" err="1">
                    <a:solidFill>
                      <a:schemeClr val="bg1"/>
                    </a:solidFill>
                  </a:rPr>
                  <a:t>неуверено</a:t>
                </a:r>
                <a:r>
                  <a:rPr lang="ru-RU" sz="1600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600" dirty="0">
                    <a:solidFill>
                      <a:schemeClr val="bg1"/>
                    </a:solidFill>
                  </a:rPr>
                  <a:t>Если явно разбросанные объекты, то есть </a:t>
                </a: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ru-RU" sz="1600" dirty="0">
                    <a:solidFill>
                      <a:schemeClr val="bg1"/>
                    </a:solidFill>
                  </a:rPr>
                  <a:t> – вероятно фон.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600" dirty="0">
                    <a:solidFill>
                      <a:schemeClr val="bg1"/>
                    </a:solidFill>
                  </a:rPr>
                  <a:t>Это как бы независимый признак по которому без потери </a:t>
                </a:r>
                <a:r>
                  <a:rPr lang="ru-RU" sz="1600" dirty="0" err="1">
                    <a:solidFill>
                      <a:schemeClr val="bg1"/>
                    </a:solidFill>
                  </a:rPr>
                  <a:t>лосса</a:t>
                </a:r>
                <a:r>
                  <a:rPr lang="ru-RU" sz="1600" dirty="0">
                    <a:solidFill>
                      <a:schemeClr val="bg1"/>
                    </a:solidFill>
                  </a:rPr>
                  <a:t> обучать сеть</a:t>
                </a:r>
              </a:p>
            </p:txBody>
          </p:sp>
        </mc:Choice>
        <mc:Fallback xmlns="">
          <p:sp>
            <p:nvSpPr>
              <p:cNvPr id="25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  <a:blipFill>
                <a:blip r:embed="rId2"/>
                <a:stretch>
                  <a:fillRect l="-630" t="-781" r="-3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657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651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endParaRPr sz="4800" dirty="0"/>
          </a:p>
        </p:txBody>
      </p:sp>
      <p:sp>
        <p:nvSpPr>
          <p:cNvPr id="251" name="Объект 2"/>
          <p:cNvSpPr txBox="1">
            <a:spLocks noGrp="1"/>
          </p:cNvSpPr>
          <p:nvPr>
            <p:ph type="body" idx="1"/>
          </p:nvPr>
        </p:nvSpPr>
        <p:spPr>
          <a:xfrm>
            <a:off x="194644" y="1249990"/>
            <a:ext cx="12365656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CNN-</a:t>
            </a:r>
            <a:r>
              <a:rPr lang="ru-RU" sz="2400" b="1" dirty="0" err="1">
                <a:solidFill>
                  <a:schemeClr val="bg1"/>
                </a:solidFill>
              </a:rPr>
              <a:t>бэкбон</a:t>
            </a:r>
            <a:r>
              <a:rPr lang="ru-RU" sz="2400" dirty="0">
                <a:solidFill>
                  <a:schemeClr val="bg1"/>
                </a:solidFill>
              </a:rPr>
              <a:t> для формирования </a:t>
            </a:r>
            <a:r>
              <a:rPr lang="en-US" sz="2400" dirty="0">
                <a:solidFill>
                  <a:schemeClr val="bg1"/>
                </a:solidFill>
              </a:rPr>
              <a:t>feature map (</a:t>
            </a:r>
            <a:r>
              <a:rPr lang="en-US" sz="2400" dirty="0" err="1">
                <a:solidFill>
                  <a:schemeClr val="bg1"/>
                </a:solidFill>
              </a:rPr>
              <a:t>ResNet</a:t>
            </a:r>
            <a:r>
              <a:rPr lang="en-US" sz="2400" dirty="0">
                <a:solidFill>
                  <a:schemeClr val="bg1"/>
                </a:solidFill>
              </a:rPr>
              <a:t> + 1d </a:t>
            </a:r>
            <a:r>
              <a:rPr lang="ru-RU" sz="2400" dirty="0">
                <a:solidFill>
                  <a:schemeClr val="bg1"/>
                </a:solidFill>
              </a:rPr>
              <a:t>свертка</a:t>
            </a:r>
            <a:r>
              <a:rPr lang="en-US" sz="2400" dirty="0">
                <a:solidFill>
                  <a:schemeClr val="bg1"/>
                </a:solidFill>
              </a:rPr>
              <a:t>);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Encoder</a:t>
            </a:r>
            <a:r>
              <a:rPr lang="ru-RU" sz="2400" b="1" dirty="0">
                <a:solidFill>
                  <a:schemeClr val="bg1"/>
                </a:solidFill>
              </a:rPr>
              <a:t> - </a:t>
            </a:r>
            <a:r>
              <a:rPr lang="en-US" sz="2400" b="1" dirty="0">
                <a:solidFill>
                  <a:schemeClr val="bg1"/>
                </a:solidFill>
              </a:rPr>
              <a:t>Decoder </a:t>
            </a:r>
            <a:r>
              <a:rPr lang="ru-RU" sz="2400" b="1" dirty="0" err="1">
                <a:solidFill>
                  <a:schemeClr val="bg1"/>
                </a:solidFill>
              </a:rPr>
              <a:t>трансформер</a:t>
            </a:r>
            <a:r>
              <a:rPr lang="ru-RU" sz="2400" b="1" dirty="0">
                <a:solidFill>
                  <a:schemeClr val="bg1"/>
                </a:solidFill>
              </a:rPr>
              <a:t> (</a:t>
            </a:r>
            <a:r>
              <a:rPr lang="en-US" sz="2400" b="1" dirty="0" err="1">
                <a:solidFill>
                  <a:schemeClr val="bg1"/>
                </a:solidFill>
              </a:rPr>
              <a:t>ViT</a:t>
            </a:r>
            <a:r>
              <a:rPr lang="en-US" sz="2400" b="1" dirty="0">
                <a:solidFill>
                  <a:schemeClr val="bg1"/>
                </a:solidFill>
              </a:rPr>
              <a:t>-like) </a:t>
            </a:r>
            <a:endParaRPr lang="ru-RU" sz="16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Anchor-free </a:t>
            </a:r>
            <a:r>
              <a:rPr lang="ru-RU" sz="2400" b="1" dirty="0">
                <a:solidFill>
                  <a:schemeClr val="bg1"/>
                </a:solidFill>
              </a:rPr>
              <a:t>архитектура – роль </a:t>
            </a:r>
            <a:r>
              <a:rPr lang="ru-RU" sz="2400" b="1" dirty="0" err="1">
                <a:solidFill>
                  <a:schemeClr val="bg1"/>
                </a:solidFill>
              </a:rPr>
              <a:t>анхоров</a:t>
            </a:r>
            <a:r>
              <a:rPr lang="ru-RU" sz="2400" b="1" dirty="0">
                <a:solidFill>
                  <a:schemeClr val="bg1"/>
                </a:solidFill>
              </a:rPr>
              <a:t> заменяет декодер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NMS-Free </a:t>
            </a:r>
            <a:r>
              <a:rPr lang="ru-RU" sz="2400" b="1" dirty="0">
                <a:solidFill>
                  <a:schemeClr val="bg1"/>
                </a:solidFill>
              </a:rPr>
              <a:t>архитектура (</a:t>
            </a:r>
            <a:r>
              <a:rPr lang="en-US" sz="2400" b="1" dirty="0">
                <a:solidFill>
                  <a:schemeClr val="bg1"/>
                </a:solidFill>
              </a:rPr>
              <a:t>one-to-one)</a:t>
            </a:r>
            <a:r>
              <a:rPr lang="ru-RU" sz="2400" b="1" dirty="0">
                <a:solidFill>
                  <a:schemeClr val="bg1"/>
                </a:solidFill>
              </a:rPr>
              <a:t>. Решается задача о назначениях -  комбинаторная задача расстановки предсказаний и объектов по </a:t>
            </a:r>
            <a:r>
              <a:rPr lang="ru-RU" sz="2400" b="1" dirty="0" err="1">
                <a:solidFill>
                  <a:schemeClr val="bg1"/>
                </a:solidFill>
              </a:rPr>
              <a:t>лосу</a:t>
            </a:r>
            <a:r>
              <a:rPr lang="ru-RU" sz="2400" b="1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sz="2000" b="1" dirty="0">
                <a:solidFill>
                  <a:schemeClr val="bg1"/>
                </a:solidFill>
              </a:rPr>
              <a:t>Иногда </a:t>
            </a:r>
            <a:r>
              <a:rPr lang="en-US" sz="2000" b="1" dirty="0">
                <a:solidFill>
                  <a:schemeClr val="bg1"/>
                </a:solidFill>
              </a:rPr>
              <a:t>NMS </a:t>
            </a:r>
            <a:r>
              <a:rPr lang="ru-RU" sz="2000" b="1" dirty="0">
                <a:solidFill>
                  <a:schemeClr val="bg1"/>
                </a:solidFill>
              </a:rPr>
              <a:t>докидывают – особенно для маленьких объектов.</a:t>
            </a:r>
          </a:p>
          <a:p>
            <a:r>
              <a:rPr lang="ru-RU" sz="2400" b="1" dirty="0">
                <a:solidFill>
                  <a:schemeClr val="bg1"/>
                </a:solidFill>
              </a:rPr>
              <a:t>Дополнительные варианты для </a:t>
            </a:r>
            <a:r>
              <a:rPr lang="en-US" sz="2400" b="1" dirty="0">
                <a:solidFill>
                  <a:schemeClr val="bg1"/>
                </a:solidFill>
              </a:rPr>
              <a:t>panoptic </a:t>
            </a:r>
            <a:r>
              <a:rPr lang="ru-RU" sz="2400" b="1" dirty="0">
                <a:solidFill>
                  <a:schemeClr val="bg1"/>
                </a:solidFill>
              </a:rPr>
              <a:t>и </a:t>
            </a:r>
            <a:r>
              <a:rPr lang="en-US" sz="2400" b="1" dirty="0">
                <a:solidFill>
                  <a:schemeClr val="bg1"/>
                </a:solidFill>
              </a:rPr>
              <a:t>semantic </a:t>
            </a:r>
            <a:r>
              <a:rPr lang="en-US" sz="2400" b="1" dirty="0" err="1">
                <a:solidFill>
                  <a:schemeClr val="bg1"/>
                </a:solidFill>
              </a:rPr>
              <a:t>segmentatiob</a:t>
            </a:r>
            <a:endParaRPr lang="ru-RU" sz="2400" b="1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s://blog.deepschool.ru/wp-content/uploads/2024/08/untitled-2024-08-31t152653.68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44" y="4205628"/>
            <a:ext cx="8824686" cy="237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6003470" y="6524142"/>
            <a:ext cx="455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69211-3059-905B-A30D-0CADF092F5CC}"/>
              </a:ext>
            </a:extLst>
          </p:cNvPr>
          <p:cNvSpPr txBox="1"/>
          <p:nvPr/>
        </p:nvSpPr>
        <p:spPr>
          <a:xfrm>
            <a:off x="862876" y="6520389"/>
            <a:ext cx="62813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amaarora.github.io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posts</a:t>
            </a:r>
            <a:r>
              <a:rPr lang="ru-RU" sz="1400" dirty="0">
                <a:solidFill>
                  <a:schemeClr val="bg1"/>
                </a:solidFill>
              </a:rPr>
              <a:t>/2021-07-26-annotateddetr.html</a:t>
            </a:r>
          </a:p>
        </p:txBody>
      </p:sp>
    </p:spTree>
    <p:extLst>
      <p:ext uri="{BB962C8B-B14F-4D97-AF65-F5344CB8AC3E}">
        <p14:creationId xmlns:p14="http://schemas.microsoft.com/office/powerpoint/2010/main" val="280671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651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endParaRPr sz="4800" dirty="0"/>
          </a:p>
        </p:txBody>
      </p:sp>
      <p:sp>
        <p:nvSpPr>
          <p:cNvPr id="251" name="Объект 2"/>
          <p:cNvSpPr txBox="1">
            <a:spLocks noGrp="1"/>
          </p:cNvSpPr>
          <p:nvPr>
            <p:ph type="body" idx="1"/>
          </p:nvPr>
        </p:nvSpPr>
        <p:spPr>
          <a:xfrm>
            <a:off x="194644" y="1249990"/>
            <a:ext cx="701260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Encoder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трансформер</a:t>
            </a:r>
            <a:r>
              <a:rPr lang="ru-RU" sz="2200" b="1" dirty="0">
                <a:solidFill>
                  <a:schemeClr val="bg1"/>
                </a:solidFill>
              </a:rPr>
              <a:t> (</a:t>
            </a:r>
            <a:r>
              <a:rPr lang="en-US" sz="2200" b="1" dirty="0" err="1">
                <a:solidFill>
                  <a:schemeClr val="bg1"/>
                </a:solidFill>
              </a:rPr>
              <a:t>ViT</a:t>
            </a:r>
            <a:r>
              <a:rPr lang="en-US" sz="2200" b="1" dirty="0">
                <a:solidFill>
                  <a:schemeClr val="bg1"/>
                </a:solidFill>
              </a:rPr>
              <a:t>-like) </a:t>
            </a:r>
            <a:endParaRPr lang="ru-RU" sz="2200" b="1" dirty="0">
              <a:solidFill>
                <a:schemeClr val="bg1"/>
              </a:solidFill>
            </a:endParaRPr>
          </a:p>
          <a:p>
            <a:pPr lvl="1"/>
            <a:r>
              <a:rPr lang="ru-RU" sz="2200" b="1" dirty="0">
                <a:solidFill>
                  <a:schemeClr val="bg1"/>
                </a:solidFill>
              </a:rPr>
              <a:t>Фиксированное позиционное кодирование (</a:t>
            </a:r>
            <a:r>
              <a:rPr lang="ru-RU" sz="2200" b="1" dirty="0" err="1">
                <a:solidFill>
                  <a:schemeClr val="bg1"/>
                </a:solidFill>
              </a:rPr>
              <a:t>spatial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positional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encoding</a:t>
            </a:r>
            <a:r>
              <a:rPr lang="ru-RU" sz="2200" b="1" dirty="0">
                <a:solidFill>
                  <a:schemeClr val="bg1"/>
                </a:solidFill>
              </a:rPr>
              <a:t>), в декодер и </a:t>
            </a:r>
            <a:r>
              <a:rPr lang="ru-RU" sz="2200" b="1" dirty="0" err="1">
                <a:solidFill>
                  <a:schemeClr val="bg1"/>
                </a:solidFill>
              </a:rPr>
              <a:t>энкодер</a:t>
            </a:r>
            <a:r>
              <a:rPr lang="ru-RU" sz="2200" b="1" dirty="0">
                <a:solidFill>
                  <a:schemeClr val="bg1"/>
                </a:solidFill>
              </a:rPr>
              <a:t>. Кодирование добавляют только к </a:t>
            </a:r>
            <a:r>
              <a:rPr lang="en-US" sz="2200" b="1" dirty="0">
                <a:solidFill>
                  <a:schemeClr val="bg1"/>
                </a:solidFill>
              </a:rPr>
              <a:t>Q, K </a:t>
            </a:r>
            <a:r>
              <a:rPr lang="ru-RU" sz="2200" b="1" dirty="0">
                <a:solidFill>
                  <a:schemeClr val="bg1"/>
                </a:solidFill>
              </a:rPr>
              <a:t>– в каждом слое.</a:t>
            </a:r>
            <a:endParaRPr lang="en-US" sz="2200" b="1" dirty="0">
              <a:solidFill>
                <a:schemeClr val="bg1"/>
              </a:solidFill>
            </a:endParaRPr>
          </a:p>
          <a:p>
            <a:r>
              <a:rPr lang="en-US" sz="2200" b="1" dirty="0">
                <a:solidFill>
                  <a:schemeClr val="bg1"/>
                </a:solidFill>
              </a:rPr>
              <a:t>Feed-Forward Network (FFN)</a:t>
            </a:r>
            <a:r>
              <a:rPr lang="en-US" sz="2200" dirty="0">
                <a:solidFill>
                  <a:schemeClr val="bg1"/>
                </a:solidFill>
              </a:rPr>
              <a:t> </a:t>
            </a:r>
            <a:r>
              <a:rPr lang="ru-RU" sz="2200" dirty="0">
                <a:solidFill>
                  <a:schemeClr val="bg1"/>
                </a:solidFill>
              </a:rPr>
              <a:t>для формирования финального предсказания </a:t>
            </a:r>
            <a:r>
              <a:rPr lang="ru-RU" sz="2200" dirty="0" err="1">
                <a:solidFill>
                  <a:schemeClr val="bg1"/>
                </a:solidFill>
              </a:rPr>
              <a:t>детекции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Добавляют специальный класс </a:t>
            </a:r>
            <a:r>
              <a:rPr lang="en-US" sz="2200" dirty="0">
                <a:solidFill>
                  <a:schemeClr val="bg1"/>
                </a:solidFill>
              </a:rPr>
              <a:t>no-object - </a:t>
            </a:r>
            <a:r>
              <a:rPr lang="ru-RU" sz="2200" dirty="0">
                <a:solidFill>
                  <a:schemeClr val="bg1"/>
                </a:solidFill>
              </a:rPr>
              <a:t> чтобы фильтровать пустые </a:t>
            </a: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endParaRPr lang="ru-RU" sz="2200" dirty="0">
              <a:solidFill>
                <a:schemeClr val="bg1"/>
              </a:solidFill>
            </a:endParaRPr>
          </a:p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Показано что </a:t>
            </a:r>
            <a:r>
              <a:rPr lang="en-US" sz="2200" dirty="0">
                <a:solidFill>
                  <a:schemeClr val="bg1"/>
                </a:solidFill>
              </a:rPr>
              <a:t>MHSA </a:t>
            </a:r>
            <a:r>
              <a:rPr lang="ru-RU" sz="2200" dirty="0">
                <a:solidFill>
                  <a:schemeClr val="bg1"/>
                </a:solidFill>
              </a:rPr>
              <a:t>каждая голова решает задачу:</a:t>
            </a:r>
          </a:p>
          <a:p>
            <a:pPr marL="685800"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подзадачи локализации и классификации</a:t>
            </a:r>
          </a:p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003470" y="6524142"/>
            <a:ext cx="455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  <p:pic>
        <p:nvPicPr>
          <p:cNvPr id="6150" name="Picture 6" descr="https://blog.deepschool.ru/wp-content/uploads/2024/08/untitled-2024-08-31t154220.85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47" y="1155367"/>
            <a:ext cx="4984753" cy="536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66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0314" y="117308"/>
            <a:ext cx="10934862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Задачи связанные с обнаружением объектов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8938" y="1031921"/>
            <a:ext cx="11767460" cy="2564395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объектов = классификация сегментов изображения + определения координат объекта в каждом сегменте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Объектная сегментация = Обнаружение объектов + семантическая сегментация каждого сегмента изображения.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ключевых точек = классификация сегментов изображения + определения координат особых точек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ориентированных рамок = рамка + угол наклона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600" dirty="0" err="1">
                <a:solidFill>
                  <a:schemeClr val="bg1"/>
                </a:solidFill>
              </a:rPr>
              <a:t>Паноптическая</a:t>
            </a:r>
            <a:r>
              <a:rPr lang="ru-RU" sz="1600" dirty="0">
                <a:solidFill>
                  <a:schemeClr val="bg1"/>
                </a:solidFill>
              </a:rPr>
              <a:t> сегментация = Обнаружение объектов + семантическая сегментация всего изображения .</a:t>
            </a:r>
            <a:endParaRPr lang="en-US" sz="16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8B5BB25C-C92A-B692-4A83-C014B59AA2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0" r="33420"/>
          <a:stretch/>
        </p:blipFill>
        <p:spPr bwMode="auto">
          <a:xfrm>
            <a:off x="2607607" y="4035789"/>
            <a:ext cx="2124421" cy="237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6DAAAF6-BEBD-839D-28B4-AEB96E2ACD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7" r="32331"/>
          <a:stretch/>
        </p:blipFill>
        <p:spPr bwMode="auto">
          <a:xfrm>
            <a:off x="418938" y="4035789"/>
            <a:ext cx="2028616" cy="238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706952B8-C4F6-A398-6C9D-2F52AD190C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6" r="34465"/>
          <a:stretch/>
        </p:blipFill>
        <p:spPr bwMode="auto">
          <a:xfrm>
            <a:off x="4892081" y="4045342"/>
            <a:ext cx="2124421" cy="237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DCAE21B-9B97-2552-4B9E-E200F9E3B55E}"/>
              </a:ext>
            </a:extLst>
          </p:cNvPr>
          <p:cNvSpPr txBox="1"/>
          <p:nvPr/>
        </p:nvSpPr>
        <p:spPr>
          <a:xfrm>
            <a:off x="557589" y="3645138"/>
            <a:ext cx="1776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b="1" dirty="0">
                <a:solidFill>
                  <a:schemeClr val="bg1"/>
                </a:solidFill>
              </a:rPr>
              <a:t>O</a:t>
            </a:r>
            <a:r>
              <a:rPr lang="ru-RU" b="1" dirty="0" err="1">
                <a:solidFill>
                  <a:schemeClr val="bg1"/>
                </a:solidFill>
              </a:rPr>
              <a:t>bje</a:t>
            </a:r>
            <a:r>
              <a:rPr lang="en-US" b="1" dirty="0" err="1">
                <a:solidFill>
                  <a:schemeClr val="bg1"/>
                </a:solidFill>
              </a:rPr>
              <a:t>ct</a:t>
            </a:r>
            <a:r>
              <a:rPr lang="en-US" b="1" dirty="0">
                <a:solidFill>
                  <a:schemeClr val="bg1"/>
                </a:solidFill>
              </a:rPr>
              <a:t> detection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652364-F003-4D5B-3CF1-B012558E1E60}"/>
              </a:ext>
            </a:extLst>
          </p:cNvPr>
          <p:cNvSpPr txBox="1"/>
          <p:nvPr/>
        </p:nvSpPr>
        <p:spPr>
          <a:xfrm>
            <a:off x="2610249" y="3596316"/>
            <a:ext cx="2216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Instant segmentation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88E374-2BFC-AC63-EBE6-D0703F051444}"/>
              </a:ext>
            </a:extLst>
          </p:cNvPr>
          <p:cNvSpPr txBox="1"/>
          <p:nvPr/>
        </p:nvSpPr>
        <p:spPr>
          <a:xfrm>
            <a:off x="4845942" y="3596316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Key point detection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4A9BAD-F5B1-1B58-C400-80A509B655F0}"/>
              </a:ext>
            </a:extLst>
          </p:cNvPr>
          <p:cNvSpPr txBox="1"/>
          <p:nvPr/>
        </p:nvSpPr>
        <p:spPr>
          <a:xfrm>
            <a:off x="7030710" y="3596316"/>
            <a:ext cx="2713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Oriented object detection</a:t>
            </a:r>
            <a:endParaRPr lang="ru-RU" b="1" dirty="0">
              <a:solidFill>
                <a:schemeClr val="bg1"/>
              </a:solidFill>
            </a:endParaRPr>
          </a:p>
        </p:txBody>
      </p:sp>
      <p:pic>
        <p:nvPicPr>
          <p:cNvPr id="4100" name="Picture 4" descr="Oriented Object Detection in Aerial Images Based on Area Ratio of  Parallelogram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26"/>
          <a:stretch/>
        </p:blipFill>
        <p:spPr bwMode="auto">
          <a:xfrm>
            <a:off x="7176555" y="4045342"/>
            <a:ext cx="2604747" cy="242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53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Декодер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endParaRPr sz="4800" dirty="0"/>
          </a:p>
        </p:txBody>
      </p:sp>
      <p:sp>
        <p:nvSpPr>
          <p:cNvPr id="251" name="Объект 2"/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2200" b="1" dirty="0">
                <a:solidFill>
                  <a:schemeClr val="bg1"/>
                </a:solidFill>
              </a:rPr>
              <a:t>Цель декодера – сформировать последовательность из </a:t>
            </a:r>
            <a:r>
              <a:rPr lang="ru-RU" sz="2200" b="1" dirty="0" err="1">
                <a:solidFill>
                  <a:schemeClr val="bg1"/>
                </a:solidFill>
              </a:rPr>
              <a:t>токенов</a:t>
            </a:r>
            <a:r>
              <a:rPr lang="ru-RU" sz="2200" b="1" dirty="0">
                <a:solidFill>
                  <a:schemeClr val="bg1"/>
                </a:solidFill>
              </a:rPr>
              <a:t>.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параллельный </a:t>
            </a:r>
            <a:r>
              <a:rPr lang="ru-RU" sz="2200" b="1" dirty="0" err="1">
                <a:solidFill>
                  <a:schemeClr val="bg1"/>
                </a:solidFill>
              </a:rPr>
              <a:t>декодинг</a:t>
            </a:r>
            <a:r>
              <a:rPr lang="ru-RU" sz="2200" dirty="0">
                <a:solidFill>
                  <a:schemeClr val="bg1"/>
                </a:solidFill>
              </a:rPr>
              <a:t>: исходные </a:t>
            </a:r>
            <a:r>
              <a:rPr lang="ru-RU" sz="2200" dirty="0" err="1">
                <a:solidFill>
                  <a:schemeClr val="bg1"/>
                </a:solidFill>
              </a:rPr>
              <a:t>токены</a:t>
            </a:r>
            <a:r>
              <a:rPr lang="ru-RU" sz="2200" dirty="0">
                <a:solidFill>
                  <a:schemeClr val="bg1"/>
                </a:solidFill>
              </a:rPr>
              <a:t> (PAD </a:t>
            </a:r>
            <a:r>
              <a:rPr lang="ru-RU" sz="2200" dirty="0" err="1">
                <a:solidFill>
                  <a:schemeClr val="bg1"/>
                </a:solidFill>
              </a:rPr>
              <a:t>токены</a:t>
            </a:r>
            <a:r>
              <a:rPr lang="ru-RU" sz="2200" dirty="0">
                <a:solidFill>
                  <a:schemeClr val="bg1"/>
                </a:solidFill>
              </a:rPr>
              <a:t>) постепенно уточняются с помощью k шагов, пока не будет достигнуто условие остановки, </a:t>
            </a:r>
            <a:r>
              <a:rPr lang="en-US" sz="2200" dirty="0">
                <a:solidFill>
                  <a:schemeClr val="bg1"/>
                </a:solidFill>
              </a:rPr>
              <a:t>k&lt;m (</a:t>
            </a:r>
            <a:r>
              <a:rPr lang="ru-RU" sz="2200" dirty="0">
                <a:solidFill>
                  <a:schemeClr val="bg1"/>
                </a:solidFill>
              </a:rPr>
              <a:t>числа </a:t>
            </a:r>
            <a:r>
              <a:rPr lang="ru-RU" sz="2200" dirty="0" err="1">
                <a:solidFill>
                  <a:schemeClr val="bg1"/>
                </a:solidFill>
              </a:rPr>
              <a:t>токенов</a:t>
            </a:r>
            <a:r>
              <a:rPr lang="ru-RU" sz="2200" dirty="0">
                <a:solidFill>
                  <a:schemeClr val="bg1"/>
                </a:solidFill>
              </a:rPr>
              <a:t>= максимальное число </a:t>
            </a:r>
            <a:r>
              <a:rPr lang="ru-RU" sz="2200" dirty="0" err="1">
                <a:solidFill>
                  <a:schemeClr val="bg1"/>
                </a:solidFill>
              </a:rPr>
              <a:t>детекций</a:t>
            </a:r>
            <a:r>
              <a:rPr lang="ru-RU" sz="2200" dirty="0">
                <a:solidFill>
                  <a:schemeClr val="bg1"/>
                </a:solidFill>
              </a:rPr>
              <a:t>).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Spatial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positional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encoding</a:t>
            </a:r>
            <a:r>
              <a:rPr lang="ru-RU" sz="2200" dirty="0">
                <a:solidFill>
                  <a:schemeClr val="bg1"/>
                </a:solidFill>
              </a:rPr>
              <a:t> —как в </a:t>
            </a:r>
            <a:r>
              <a:rPr lang="ru-RU" sz="2200" dirty="0" err="1">
                <a:solidFill>
                  <a:schemeClr val="bg1"/>
                </a:solidFill>
              </a:rPr>
              <a:t>энкодере</a:t>
            </a:r>
            <a:r>
              <a:rPr lang="ru-RU" sz="2200" dirty="0">
                <a:solidFill>
                  <a:schemeClr val="bg1"/>
                </a:solidFill>
              </a:rPr>
              <a:t>, но обучаемое – роль аналогична </a:t>
            </a:r>
            <a:r>
              <a:rPr lang="ru-RU" sz="2200" dirty="0" err="1">
                <a:solidFill>
                  <a:schemeClr val="bg1"/>
                </a:solidFill>
              </a:rPr>
              <a:t>анхорам</a:t>
            </a:r>
            <a:r>
              <a:rPr lang="ru-RU" sz="2200" dirty="0">
                <a:solidFill>
                  <a:schemeClr val="bg1"/>
                </a:solidFill>
              </a:rPr>
              <a:t> но без </a:t>
            </a:r>
            <a:r>
              <a:rPr lang="en-US" sz="2200" dirty="0">
                <a:solidFill>
                  <a:schemeClr val="bg1"/>
                </a:solidFill>
              </a:rPr>
              <a:t>prior knowledge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</a:p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b="1" dirty="0" err="1">
                <a:solidFill>
                  <a:schemeClr val="bg1"/>
                </a:solidFill>
              </a:rPr>
              <a:t>Object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queries</a:t>
            </a:r>
            <a:r>
              <a:rPr lang="ru-RU" sz="2200" b="1" dirty="0">
                <a:solidFill>
                  <a:schemeClr val="bg1"/>
                </a:solidFill>
              </a:rPr>
              <a:t> постепенно формируются в ходе </a:t>
            </a:r>
            <a:r>
              <a:rPr lang="ru-RU" sz="2200" b="1" dirty="0" err="1">
                <a:solidFill>
                  <a:schemeClr val="bg1"/>
                </a:solidFill>
              </a:rPr>
              <a:t>декодинга</a:t>
            </a:r>
            <a:r>
              <a:rPr lang="ru-RU" sz="2200" b="1" dirty="0">
                <a:solidFill>
                  <a:schemeClr val="bg1"/>
                </a:solidFill>
              </a:rPr>
              <a:t> и отвечают за сбор визуальной информации о текущем объекте интереса с помощью скрытого состояния </a:t>
            </a:r>
            <a:r>
              <a:rPr lang="ru-RU" sz="2200" b="1" dirty="0" err="1">
                <a:solidFill>
                  <a:schemeClr val="bg1"/>
                </a:solidFill>
              </a:rPr>
              <a:t>энкодера</a:t>
            </a:r>
            <a:r>
              <a:rPr lang="ru-RU" sz="2200" b="1" dirty="0">
                <a:solidFill>
                  <a:schemeClr val="bg1"/>
                </a:solidFill>
              </a:rPr>
              <a:t>. Перед первым слоем инициализируются как нулевые векторы.</a:t>
            </a:r>
          </a:p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003470" y="6524142"/>
            <a:ext cx="455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  <p:pic>
        <p:nvPicPr>
          <p:cNvPr id="6148" name="Picture 4" descr="https://blog.deepschool.ru/wp-content/uploads/2024/08/untitled-2024-08-31t153416.140-1024x23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89"/>
          <a:stretch/>
        </p:blipFill>
        <p:spPr bwMode="auto">
          <a:xfrm>
            <a:off x="295100" y="4307865"/>
            <a:ext cx="3045104" cy="240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s://blog.deepschool.ru/wp-content/uploads/2024/08/untitled-2024-08-31t152653.68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3" r="39292"/>
          <a:stretch/>
        </p:blipFill>
        <p:spPr bwMode="auto">
          <a:xfrm>
            <a:off x="3670351" y="4293898"/>
            <a:ext cx="2002972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38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Декодер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endParaRPr sz="4800" dirty="0"/>
          </a:p>
        </p:txBody>
      </p:sp>
      <p:sp>
        <p:nvSpPr>
          <p:cNvPr id="251" name="Объект 2"/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в каждом слое декодера используются два вида механизма внимания:</a:t>
            </a:r>
          </a:p>
          <a:p>
            <a:r>
              <a:rPr lang="ru-RU" sz="2200" b="1" dirty="0" err="1">
                <a:solidFill>
                  <a:schemeClr val="bg1"/>
                </a:solidFill>
              </a:rPr>
              <a:t>Self-attention</a:t>
            </a:r>
            <a:r>
              <a:rPr lang="ru-RU" sz="2200" dirty="0">
                <a:solidFill>
                  <a:schemeClr val="bg1"/>
                </a:solidFill>
              </a:rPr>
              <a:t> служит обмену информацией между 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queries</a:t>
            </a:r>
            <a:r>
              <a:rPr lang="ru-RU" sz="2200" dirty="0">
                <a:solidFill>
                  <a:schemeClr val="bg1"/>
                </a:solidFill>
              </a:rPr>
              <a:t>. Как и в </a:t>
            </a:r>
            <a:r>
              <a:rPr lang="ru-RU" sz="2200" dirty="0" err="1">
                <a:solidFill>
                  <a:schemeClr val="bg1"/>
                </a:solidFill>
              </a:rPr>
              <a:t>энкодере</a:t>
            </a:r>
            <a:r>
              <a:rPr lang="ru-RU" sz="2200" dirty="0">
                <a:solidFill>
                  <a:schemeClr val="bg1"/>
                </a:solidFill>
              </a:rPr>
              <a:t>, для V они не добавляются.</a:t>
            </a:r>
          </a:p>
          <a:p>
            <a:r>
              <a:rPr lang="ru-RU" sz="2200" b="1" dirty="0" err="1">
                <a:solidFill>
                  <a:schemeClr val="bg1"/>
                </a:solidFill>
              </a:rPr>
              <a:t>Cross-attention</a:t>
            </a:r>
            <a:r>
              <a:rPr lang="ru-RU" sz="2200" dirty="0">
                <a:solidFill>
                  <a:schemeClr val="bg1"/>
                </a:solidFill>
              </a:rPr>
              <a:t>. В этой части 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queries</a:t>
            </a:r>
            <a:r>
              <a:rPr lang="ru-RU" sz="2200" dirty="0">
                <a:solidFill>
                  <a:schemeClr val="bg1"/>
                </a:solidFill>
              </a:rPr>
              <a:t> смотрят на результат работы </a:t>
            </a:r>
            <a:r>
              <a:rPr lang="ru-RU" sz="2200" dirty="0" err="1">
                <a:solidFill>
                  <a:schemeClr val="bg1"/>
                </a:solidFill>
              </a:rPr>
              <a:t>энкодера</a:t>
            </a:r>
            <a:r>
              <a:rPr lang="ru-RU" sz="2200" dirty="0">
                <a:solidFill>
                  <a:schemeClr val="bg1"/>
                </a:solidFill>
              </a:rPr>
              <a:t> и поглощают визуальную информацию. В качестве Q в данном случае выступает сумма 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queries</a:t>
            </a:r>
            <a:r>
              <a:rPr lang="ru-RU" sz="2200" dirty="0">
                <a:solidFill>
                  <a:schemeClr val="bg1"/>
                </a:solidFill>
              </a:rPr>
              <a:t> с самой собой после MHSA, а вот K и V здесь другие — это выход </a:t>
            </a:r>
            <a:r>
              <a:rPr lang="ru-RU" sz="2200" dirty="0" err="1">
                <a:solidFill>
                  <a:schemeClr val="bg1"/>
                </a:solidFill>
              </a:rPr>
              <a:t>энкодера</a:t>
            </a:r>
            <a:r>
              <a:rPr lang="ru-RU" sz="2200" dirty="0">
                <a:solidFill>
                  <a:schemeClr val="bg1"/>
                </a:solidFill>
              </a:rPr>
              <a:t> с </a:t>
            </a:r>
            <a:r>
              <a:rPr lang="ru-RU" sz="2200" dirty="0" err="1">
                <a:solidFill>
                  <a:schemeClr val="bg1"/>
                </a:solidFill>
              </a:rPr>
              <a:t>positional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embedding</a:t>
            </a:r>
            <a:r>
              <a:rPr lang="ru-RU" sz="2200" dirty="0">
                <a:solidFill>
                  <a:schemeClr val="bg1"/>
                </a:solidFill>
              </a:rPr>
              <a:t> и без него соответственно. Таким образом, каждый 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query</a:t>
            </a:r>
            <a:r>
              <a:rPr lang="ru-RU" sz="2200" dirty="0">
                <a:solidFill>
                  <a:schemeClr val="bg1"/>
                </a:solidFill>
              </a:rPr>
              <a:t> производит некий </a:t>
            </a:r>
            <a:r>
              <a:rPr lang="ru-RU" sz="2200" dirty="0" err="1">
                <a:solidFill>
                  <a:schemeClr val="bg1"/>
                </a:solidFill>
                <a:hlinkClick r:id="rId2"/>
              </a:rPr>
              <a:t>SoftPooling</a:t>
            </a:r>
            <a:r>
              <a:rPr lang="ru-RU" sz="2200" dirty="0">
                <a:solidFill>
                  <a:schemeClr val="bg1"/>
                </a:solidFill>
              </a:rPr>
              <a:t> релевантных визуальных </a:t>
            </a:r>
            <a:r>
              <a:rPr lang="ru-RU" sz="2200" dirty="0" err="1">
                <a:solidFill>
                  <a:schemeClr val="bg1"/>
                </a:solidFill>
              </a:rPr>
              <a:t>фичей</a:t>
            </a:r>
            <a:r>
              <a:rPr lang="ru-RU" sz="2200" dirty="0">
                <a:solidFill>
                  <a:schemeClr val="bg1"/>
                </a:solidFill>
              </a:rPr>
              <a:t> из тех или иных частей изображения. В какой-то степени этот модуль заменяет традиционный </a:t>
            </a:r>
            <a:r>
              <a:rPr lang="ru-RU" sz="2200" dirty="0" err="1">
                <a:solidFill>
                  <a:schemeClr val="bg1"/>
                </a:solidFill>
              </a:rPr>
              <a:t>RoIPooling</a:t>
            </a:r>
            <a:r>
              <a:rPr lang="ru-RU" sz="2200" dirty="0">
                <a:solidFill>
                  <a:schemeClr val="bg1"/>
                </a:solidFill>
              </a:rPr>
              <a:t>, только объекты могут считывать информацию со всего изображения, а не только из ограниченной области.</a:t>
            </a:r>
          </a:p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003470" y="6524142"/>
            <a:ext cx="455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  <p:pic>
        <p:nvPicPr>
          <p:cNvPr id="6148" name="Picture 4" descr="https://blog.deepschool.ru/wp-content/uploads/2024/08/untitled-2024-08-31t153416.140-1024x23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89"/>
          <a:stretch/>
        </p:blipFill>
        <p:spPr bwMode="auto">
          <a:xfrm>
            <a:off x="295100" y="4307865"/>
            <a:ext cx="3045104" cy="240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s://blog.deepschool.ru/wp-content/uploads/2024/08/untitled-2024-08-31t152653.686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3" r="39292"/>
          <a:stretch/>
        </p:blipFill>
        <p:spPr bwMode="auto">
          <a:xfrm>
            <a:off x="3670351" y="4293898"/>
            <a:ext cx="2002972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53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641032-3019-0B9B-0AA8-7DAE181D9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6074AC95-9C14-CB55-2D8C-FB35F071A568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81A90B23-3930-0F9B-45E2-DE30607D28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Недостатки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r>
              <a:rPr lang="ru-RU" sz="4800" b="1" dirty="0">
                <a:solidFill>
                  <a:schemeClr val="bg1"/>
                </a:solidFill>
              </a:rPr>
              <a:t>-</a:t>
            </a:r>
            <a:r>
              <a:rPr lang="en-US" sz="4800" b="1" dirty="0" err="1">
                <a:solidFill>
                  <a:schemeClr val="bg1"/>
                </a:solidFill>
              </a:rPr>
              <a:t>vanila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F3AAD8AD-35A2-07B2-2FC5-81289E4852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0312" y="945966"/>
            <a:ext cx="11774988" cy="559453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/>
            <a:r>
              <a:rPr lang="ru-RU" sz="2400" b="1" dirty="0">
                <a:solidFill>
                  <a:schemeClr val="bg1"/>
                </a:solidFill>
              </a:rPr>
              <a:t>Низкая сходимость обучения - </a:t>
            </a:r>
            <a:r>
              <a:rPr lang="ru-RU" sz="2400" dirty="0">
                <a:solidFill>
                  <a:schemeClr val="bg1"/>
                </a:solidFill>
              </a:rPr>
              <a:t>тяжело обучать большие </a:t>
            </a:r>
            <a:r>
              <a:rPr lang="ru-RU" sz="2400" dirty="0" err="1">
                <a:solidFill>
                  <a:schemeClr val="bg1"/>
                </a:solidFill>
              </a:rPr>
              <a:t>трансформерные</a:t>
            </a:r>
            <a:r>
              <a:rPr lang="ru-RU" sz="2400" dirty="0">
                <a:solidFill>
                  <a:schemeClr val="bg1"/>
                </a:solidFill>
              </a:rPr>
              <a:t> архитектуры: нужно много данных, критически важен </a:t>
            </a:r>
            <a:r>
              <a:rPr lang="en" sz="2400" dirty="0">
                <a:solidFill>
                  <a:schemeClr val="bg1"/>
                </a:solidFill>
              </a:rPr>
              <a:t>learning rate </a:t>
            </a:r>
            <a:r>
              <a:rPr lang="ru-RU" sz="2400" dirty="0">
                <a:solidFill>
                  <a:schemeClr val="bg1"/>
                </a:solidFill>
              </a:rPr>
              <a:t>и </a:t>
            </a:r>
            <a:r>
              <a:rPr lang="en" sz="2400" dirty="0">
                <a:solidFill>
                  <a:schemeClr val="bg1"/>
                </a:solidFill>
              </a:rPr>
              <a:t>scheduling, </a:t>
            </a:r>
            <a:r>
              <a:rPr lang="ru-RU" sz="2400" dirty="0">
                <a:solidFill>
                  <a:schemeClr val="bg1"/>
                </a:solidFill>
              </a:rPr>
              <a:t>чтобы </a:t>
            </a:r>
            <a:r>
              <a:rPr lang="ru-RU" sz="2400" dirty="0" err="1">
                <a:solidFill>
                  <a:schemeClr val="bg1"/>
                </a:solidFill>
              </a:rPr>
              <a:t>лосс</a:t>
            </a:r>
            <a:r>
              <a:rPr lang="ru-RU" sz="2400" dirty="0">
                <a:solidFill>
                  <a:schemeClr val="bg1"/>
                </a:solidFill>
              </a:rPr>
              <a:t> не улетел в </a:t>
            </a:r>
            <a:r>
              <a:rPr lang="en" sz="2400" dirty="0" err="1">
                <a:solidFill>
                  <a:schemeClr val="bg1"/>
                </a:solidFill>
              </a:rPr>
              <a:t>NaN</a:t>
            </a:r>
            <a:r>
              <a:rPr lang="en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 так далее. </a:t>
            </a:r>
          </a:p>
          <a:p>
            <a:r>
              <a:rPr lang="ru-RU" sz="2400" b="1" dirty="0">
                <a:solidFill>
                  <a:schemeClr val="bg1"/>
                </a:solidFill>
              </a:rPr>
              <a:t>Инициализация </a:t>
            </a:r>
            <a:r>
              <a:rPr lang="en" sz="2400" b="1" dirty="0">
                <a:solidFill>
                  <a:schemeClr val="bg1"/>
                </a:solidFill>
              </a:rPr>
              <a:t>decoder </a:t>
            </a:r>
            <a:r>
              <a:rPr lang="en" sz="2400" b="1" dirty="0" smtClean="0">
                <a:solidFill>
                  <a:schemeClr val="bg1"/>
                </a:solidFill>
              </a:rPr>
              <a:t>queries</a:t>
            </a:r>
            <a:r>
              <a:rPr lang="ru-RU" sz="2400" b="1" dirty="0" smtClean="0">
                <a:solidFill>
                  <a:schemeClr val="bg1"/>
                </a:solidFill>
              </a:rPr>
              <a:t> нулями </a:t>
            </a:r>
            <a:r>
              <a:rPr lang="ru-RU" sz="2400" dirty="0" smtClean="0">
                <a:solidFill>
                  <a:schemeClr val="bg1"/>
                </a:solidFill>
              </a:rPr>
              <a:t>существенно увеличивает </a:t>
            </a:r>
            <a:r>
              <a:rPr lang="ru-RU" sz="2400" dirty="0">
                <a:solidFill>
                  <a:schemeClr val="bg1"/>
                </a:solidFill>
              </a:rPr>
              <a:t>время обучения — </a:t>
            </a:r>
            <a:r>
              <a:rPr lang="en" sz="2400" b="1" dirty="0">
                <a:solidFill>
                  <a:schemeClr val="bg1"/>
                </a:solidFill>
              </a:rPr>
              <a:t>queries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должны </a:t>
            </a:r>
            <a:r>
              <a:rPr lang="ru-RU" sz="2400" dirty="0" smtClean="0">
                <a:solidFill>
                  <a:schemeClr val="bg1"/>
                </a:solidFill>
              </a:rPr>
              <a:t>научиться </a:t>
            </a:r>
            <a:r>
              <a:rPr lang="ru-RU" sz="2400" dirty="0">
                <a:solidFill>
                  <a:schemeClr val="bg1"/>
                </a:solidFill>
              </a:rPr>
              <a:t>улавливать визуальную информацию об объектах без предварительных знаний.</a:t>
            </a:r>
            <a:endParaRPr lang="en" sz="2400" dirty="0">
              <a:solidFill>
                <a:schemeClr val="bg1"/>
              </a:solidFill>
            </a:endParaRPr>
          </a:p>
          <a:p>
            <a:pPr algn="just"/>
            <a:r>
              <a:rPr lang="ru-RU" sz="2400" b="1" dirty="0" smtClean="0">
                <a:solidFill>
                  <a:schemeClr val="bg1"/>
                </a:solidFill>
              </a:rPr>
              <a:t>Один масштаб разрешения - </a:t>
            </a:r>
            <a:r>
              <a:rPr lang="ru-RU" sz="2400" dirty="0" smtClean="0">
                <a:solidFill>
                  <a:schemeClr val="bg1"/>
                </a:solidFill>
              </a:rPr>
              <a:t>слишком </a:t>
            </a:r>
            <a:r>
              <a:rPr lang="ru-RU" sz="2400" dirty="0">
                <a:solidFill>
                  <a:schemeClr val="bg1"/>
                </a:solidFill>
              </a:rPr>
              <a:t>маленькое разрешение для точной детекции небольших объектов. </a:t>
            </a:r>
            <a:endParaRPr lang="ru-RU" sz="2400" dirty="0" smtClean="0">
              <a:solidFill>
                <a:schemeClr val="bg1"/>
              </a:solidFill>
            </a:endParaRPr>
          </a:p>
          <a:p>
            <a:pPr lvl="1" algn="just"/>
            <a:r>
              <a:rPr lang="ru-RU" dirty="0" smtClean="0">
                <a:solidFill>
                  <a:schemeClr val="bg1"/>
                </a:solidFill>
              </a:rPr>
              <a:t>операции </a:t>
            </a:r>
            <a:r>
              <a:rPr lang="en" dirty="0">
                <a:solidFill>
                  <a:schemeClr val="bg1"/>
                </a:solidFill>
              </a:rPr>
              <a:t>self-attention </a:t>
            </a:r>
            <a:r>
              <a:rPr lang="ru-RU" dirty="0">
                <a:solidFill>
                  <a:schemeClr val="bg1"/>
                </a:solidFill>
              </a:rPr>
              <a:t>в энкодере и </a:t>
            </a:r>
            <a:r>
              <a:rPr lang="en" dirty="0">
                <a:solidFill>
                  <a:schemeClr val="bg1"/>
                </a:solidFill>
              </a:rPr>
              <a:t>cross-attention </a:t>
            </a:r>
            <a:r>
              <a:rPr lang="ru-RU" dirty="0">
                <a:solidFill>
                  <a:schemeClr val="bg1"/>
                </a:solidFill>
              </a:rPr>
              <a:t>в декодере очень чувствительны к размерности фичей, потому что </a:t>
            </a:r>
            <a:r>
              <a:rPr lang="en" dirty="0">
                <a:solidFill>
                  <a:schemeClr val="bg1"/>
                </a:solidFill>
              </a:rPr>
              <a:t>attention </a:t>
            </a:r>
            <a:r>
              <a:rPr lang="ru-RU" dirty="0">
                <a:solidFill>
                  <a:schemeClr val="bg1"/>
                </a:solidFill>
              </a:rPr>
              <a:t>имеет квадратичную зависимость от них</a:t>
            </a:r>
          </a:p>
          <a:p>
            <a:pPr algn="just"/>
            <a:r>
              <a:rPr lang="ru-RU" sz="2400" dirty="0" smtClean="0">
                <a:solidFill>
                  <a:schemeClr val="bg1"/>
                </a:solidFill>
              </a:rPr>
              <a:t>большие затраты по времени и памяти на </a:t>
            </a:r>
            <a:r>
              <a:rPr lang="ru-RU" sz="2400" dirty="0" err="1" smtClean="0">
                <a:solidFill>
                  <a:schemeClr val="bg1"/>
                </a:solidFill>
              </a:rPr>
              <a:t>инференсе</a:t>
            </a:r>
            <a:r>
              <a:rPr lang="ru-RU" sz="2400" dirty="0" smtClean="0">
                <a:solidFill>
                  <a:schemeClr val="bg1"/>
                </a:solidFill>
              </a:rPr>
              <a:t> вследствие квадратичной сложности </a:t>
            </a:r>
            <a:r>
              <a:rPr lang="en" sz="2400" dirty="0" smtClean="0">
                <a:solidFill>
                  <a:schemeClr val="bg1"/>
                </a:solidFill>
              </a:rPr>
              <a:t>Attention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C49DC-EA71-8570-0380-08101D9408D3}"/>
              </a:ext>
            </a:extLst>
          </p:cNvPr>
          <p:cNvSpPr txBox="1"/>
          <p:nvPr/>
        </p:nvSpPr>
        <p:spPr>
          <a:xfrm>
            <a:off x="6035458" y="6404784"/>
            <a:ext cx="6156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02239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варианты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endParaRPr sz="4800" dirty="0"/>
          </a:p>
        </p:txBody>
      </p:sp>
      <p:sp>
        <p:nvSpPr>
          <p:cNvPr id="251" name="Объект 2"/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Faster-DETR – PAN </a:t>
            </a:r>
            <a:r>
              <a:rPr lang="ru-RU" dirty="0">
                <a:solidFill>
                  <a:schemeClr val="bg1"/>
                </a:solidFill>
              </a:rPr>
              <a:t>для маленьких объектов,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Deformable DETR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– </a:t>
            </a:r>
            <a:r>
              <a:rPr lang="ru-RU" dirty="0">
                <a:solidFill>
                  <a:schemeClr val="bg1"/>
                </a:solidFill>
              </a:rPr>
              <a:t>повышение сходимости за счет </a:t>
            </a:r>
            <a:r>
              <a:rPr lang="en" dirty="0">
                <a:solidFill>
                  <a:schemeClr val="bg1"/>
                </a:solidFill>
              </a:rPr>
              <a:t>multi-scale </a:t>
            </a:r>
            <a:r>
              <a:rPr lang="ru-RU" dirty="0">
                <a:solidFill>
                  <a:schemeClr val="bg1"/>
                </a:solidFill>
              </a:rPr>
              <a:t>фич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Lite DETR  - </a:t>
            </a:r>
            <a:r>
              <a:rPr lang="ru-RU" dirty="0">
                <a:solidFill>
                  <a:schemeClr val="bg1"/>
                </a:solidFill>
              </a:rPr>
              <a:t>оптимизация </a:t>
            </a:r>
            <a:r>
              <a:rPr lang="en-US" dirty="0">
                <a:solidFill>
                  <a:schemeClr val="bg1"/>
                </a:solidFill>
              </a:rPr>
              <a:t>DETER</a:t>
            </a:r>
            <a:r>
              <a:rPr lang="ru-RU" dirty="0">
                <a:solidFill>
                  <a:schemeClr val="bg1"/>
                </a:solidFill>
              </a:rPr>
              <a:t> для </a:t>
            </a:r>
            <a:r>
              <a:rPr lang="ru-RU" dirty="0" err="1">
                <a:solidFill>
                  <a:schemeClr val="bg1"/>
                </a:solidFill>
              </a:rPr>
              <a:t>фич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multi-scale </a:t>
            </a:r>
            <a:r>
              <a:rPr lang="ru-RU" dirty="0" err="1">
                <a:solidFill>
                  <a:schemeClr val="bg1"/>
                </a:solidFill>
              </a:rPr>
              <a:t>фич</a:t>
            </a:r>
            <a:endParaRPr lang="en" dirty="0">
              <a:solidFill>
                <a:schemeClr val="bg1"/>
              </a:solidFill>
            </a:endParaRPr>
          </a:p>
          <a:p>
            <a:r>
              <a:rPr lang="en" dirty="0" smtClean="0">
                <a:solidFill>
                  <a:schemeClr val="bg1"/>
                </a:solidFill>
              </a:rPr>
              <a:t>Anchor </a:t>
            </a:r>
            <a:r>
              <a:rPr lang="en" dirty="0">
                <a:solidFill>
                  <a:schemeClr val="bg1"/>
                </a:solidFill>
              </a:rPr>
              <a:t>DETR   - </a:t>
            </a:r>
            <a:r>
              <a:rPr lang="ru-RU" dirty="0">
                <a:solidFill>
                  <a:schemeClr val="bg1"/>
                </a:solidFill>
              </a:rPr>
              <a:t>возврат с </a:t>
            </a:r>
            <a:r>
              <a:rPr lang="ru-RU" dirty="0" err="1">
                <a:solidFill>
                  <a:schemeClr val="bg1"/>
                </a:solidFill>
              </a:rPr>
              <a:t>анхорами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NMS Strikes Back (DETA)</a:t>
            </a:r>
            <a:r>
              <a:rPr lang="ru-RU" dirty="0">
                <a:solidFill>
                  <a:schemeClr val="bg1"/>
                </a:solidFill>
              </a:rPr>
              <a:t> – </a:t>
            </a:r>
            <a:r>
              <a:rPr lang="en-US" dirty="0">
                <a:solidFill>
                  <a:schemeClr val="bg1"/>
                </a:solidFill>
              </a:rPr>
              <a:t>DETR c NMS</a:t>
            </a:r>
          </a:p>
          <a:p>
            <a:r>
              <a:rPr lang="en" dirty="0" smtClean="0">
                <a:solidFill>
                  <a:schemeClr val="bg1"/>
                </a:solidFill>
              </a:rPr>
              <a:t>RT-DETR</a:t>
            </a:r>
            <a:r>
              <a:rPr lang="en" dirty="0">
                <a:solidFill>
                  <a:schemeClr val="bg1"/>
                </a:solidFill>
              </a:rPr>
              <a:t>  - Real Time DETER </a:t>
            </a:r>
            <a:r>
              <a:rPr lang="ru-RU" dirty="0">
                <a:solidFill>
                  <a:schemeClr val="bg1"/>
                </a:solidFill>
              </a:rPr>
              <a:t>на основе идей </a:t>
            </a:r>
            <a:r>
              <a:rPr lang="en-US" dirty="0" smtClean="0">
                <a:solidFill>
                  <a:schemeClr val="bg1"/>
                </a:solidFill>
              </a:rPr>
              <a:t>YOLO</a:t>
            </a:r>
            <a:endParaRPr lang="ru-RU" dirty="0" smtClean="0">
              <a:solidFill>
                <a:schemeClr val="bg1"/>
              </a:solidFill>
            </a:endParaRPr>
          </a:p>
          <a:p>
            <a:r>
              <a:rPr lang="en" dirty="0" smtClean="0">
                <a:solidFill>
                  <a:schemeClr val="bg1"/>
                </a:solidFill>
              </a:rPr>
              <a:t>RT-DETR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V2/V3</a:t>
            </a:r>
            <a:r>
              <a:rPr lang="en" dirty="0">
                <a:solidFill>
                  <a:schemeClr val="bg1"/>
                </a:solidFill>
              </a:rPr>
              <a:t>  - Real Time DETER </a:t>
            </a:r>
            <a:r>
              <a:rPr lang="ru-RU" dirty="0">
                <a:solidFill>
                  <a:schemeClr val="bg1"/>
                </a:solidFill>
              </a:rPr>
              <a:t>на основе идей </a:t>
            </a:r>
            <a:r>
              <a:rPr lang="en-US" dirty="0">
                <a:solidFill>
                  <a:schemeClr val="bg1"/>
                </a:solidFill>
              </a:rPr>
              <a:t>YOLO</a:t>
            </a:r>
            <a:endParaRPr lang="ru-RU" dirty="0">
              <a:solidFill>
                <a:schemeClr val="bg1"/>
              </a:solidFill>
            </a:endParaRPr>
          </a:p>
          <a:p>
            <a:endParaRPr lang="en" dirty="0">
              <a:solidFill>
                <a:schemeClr val="bg1"/>
              </a:solidFill>
            </a:endParaRPr>
          </a:p>
          <a:p>
            <a:endParaRPr lang="en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003470" y="6524142"/>
            <a:ext cx="5999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https://habr.com/ru/companies/sberdevices/articles/847324/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8F78E3-AE38-AC54-3A14-8E5519959D95}"/>
              </a:ext>
            </a:extLst>
          </p:cNvPr>
          <p:cNvSpPr txBox="1"/>
          <p:nvPr/>
        </p:nvSpPr>
        <p:spPr>
          <a:xfrm>
            <a:off x="254903" y="6404784"/>
            <a:ext cx="61358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habr.com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ru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articles</a:t>
            </a:r>
            <a:r>
              <a:rPr lang="ru-RU" sz="1400" dirty="0">
                <a:solidFill>
                  <a:schemeClr val="bg1"/>
                </a:solidFill>
              </a:rPr>
              <a:t>/736950/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54FCB1-1E3B-8783-CB8A-2E78D7FECD99}"/>
              </a:ext>
            </a:extLst>
          </p:cNvPr>
          <p:cNvSpPr txBox="1"/>
          <p:nvPr/>
        </p:nvSpPr>
        <p:spPr>
          <a:xfrm>
            <a:off x="2364288" y="6551017"/>
            <a:ext cx="61565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habr.com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articles</a:t>
            </a:r>
            <a:r>
              <a:rPr lang="ru-RU" sz="1600" dirty="0">
                <a:solidFill>
                  <a:schemeClr val="bg1"/>
                </a:solidFill>
              </a:rPr>
              <a:t>/740102/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F706EB-9435-330F-1818-D974034CE3BF}"/>
              </a:ext>
            </a:extLst>
          </p:cNvPr>
          <p:cNvSpPr txBox="1"/>
          <p:nvPr/>
        </p:nvSpPr>
        <p:spPr>
          <a:xfrm>
            <a:off x="6096000" y="6168682"/>
            <a:ext cx="6156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78054" y="6015578"/>
            <a:ext cx="782854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>
                <a:solidFill>
                  <a:schemeClr val="bg1"/>
                </a:solidFill>
              </a:rPr>
              <a:t>https://sh-tsang.medium.com/brief-review-lite-detr-an-interleaved-multi-scale-encoder-for-efficient-detr-a80f86f92c1d</a:t>
            </a:r>
          </a:p>
        </p:txBody>
      </p:sp>
    </p:spTree>
    <p:extLst>
      <p:ext uri="{BB962C8B-B14F-4D97-AF65-F5344CB8AC3E}">
        <p14:creationId xmlns:p14="http://schemas.microsoft.com/office/powerpoint/2010/main" val="360587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ECBEDE-14CF-07CB-144B-049101286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C7BC3B75-1180-4E96-16E3-6B507ADFB8EC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3A784E16-3BBF-F73A-41A1-BA981A38EE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833955"/>
            <a:ext cx="11944350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" sz="2400" b="1" dirty="0">
                <a:solidFill>
                  <a:schemeClr val="bg1"/>
                </a:solidFill>
              </a:rPr>
              <a:t>CNN-</a:t>
            </a:r>
            <a:r>
              <a:rPr lang="ru-RU" sz="2400" b="1" dirty="0" err="1">
                <a:solidFill>
                  <a:schemeClr val="bg1"/>
                </a:solidFill>
              </a:rPr>
              <a:t>бэкбон</a:t>
            </a:r>
            <a:r>
              <a:rPr lang="ru-RU" sz="2400" dirty="0">
                <a:solidFill>
                  <a:schemeClr val="bg1"/>
                </a:solidFill>
              </a:rPr>
              <a:t> для формирования </a:t>
            </a:r>
            <a:r>
              <a:rPr lang="en" sz="2400" dirty="0">
                <a:solidFill>
                  <a:schemeClr val="bg1"/>
                </a:solidFill>
              </a:rPr>
              <a:t>feature maps</a:t>
            </a:r>
            <a:r>
              <a:rPr lang="en" sz="2400" dirty="0" smtClean="0">
                <a:solidFill>
                  <a:schemeClr val="bg1"/>
                </a:solidFill>
              </a:rPr>
              <a:t>;</a:t>
            </a:r>
          </a:p>
          <a:p>
            <a:r>
              <a:rPr lang="en" sz="2400" b="1" dirty="0" smtClean="0">
                <a:solidFill>
                  <a:schemeClr val="bg1"/>
                </a:solidFill>
              </a:rPr>
              <a:t>Efficient </a:t>
            </a:r>
            <a:r>
              <a:rPr lang="en" sz="2400" b="1" dirty="0">
                <a:solidFill>
                  <a:schemeClr val="bg1"/>
                </a:solidFill>
              </a:rPr>
              <a:t>Hybrid Encoder</a:t>
            </a:r>
            <a:r>
              <a:rPr lang="ru-RU" sz="2400" b="1" dirty="0">
                <a:solidFill>
                  <a:schemeClr val="bg1"/>
                </a:solidFill>
              </a:rPr>
              <a:t> - </a:t>
            </a:r>
            <a:r>
              <a:rPr lang="en-US" sz="2400" b="1" dirty="0">
                <a:solidFill>
                  <a:schemeClr val="bg1"/>
                </a:solidFill>
              </a:rPr>
              <a:t>optimize both intra-scale and cross-scale </a:t>
            </a:r>
            <a:r>
              <a:rPr lang="en-US" sz="2400" b="1" dirty="0" smtClean="0">
                <a:solidFill>
                  <a:schemeClr val="bg1"/>
                </a:solidFill>
              </a:rPr>
              <a:t>interactions</a:t>
            </a:r>
            <a:r>
              <a:rPr lang="ru-RU" sz="2400" b="1" dirty="0" smtClean="0">
                <a:solidFill>
                  <a:schemeClr val="bg1"/>
                </a:solidFill>
              </a:rPr>
              <a:t> –</a:t>
            </a:r>
            <a:br>
              <a:rPr lang="ru-RU" sz="2400" b="1" dirty="0" smtClean="0">
                <a:solidFill>
                  <a:schemeClr val="bg1"/>
                </a:solidFill>
              </a:rPr>
            </a:br>
            <a:r>
              <a:rPr lang="ru-RU" sz="2400" b="1" dirty="0" smtClean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Transformer</a:t>
            </a:r>
            <a:r>
              <a:rPr lang="en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smtClean="0">
                <a:solidFill>
                  <a:schemeClr val="bg1"/>
                </a:solidFill>
              </a:rPr>
              <a:t>для </a:t>
            </a:r>
            <a:r>
              <a:rPr lang="ru-RU" sz="2400" dirty="0" smtClean="0">
                <a:solidFill>
                  <a:schemeClr val="bg1"/>
                </a:solidFill>
              </a:rPr>
              <a:t>преобразование  </a:t>
            </a:r>
            <a:r>
              <a:rPr lang="en-US" sz="2400" dirty="0" smtClean="0">
                <a:solidFill>
                  <a:schemeClr val="bg1"/>
                </a:solidFill>
              </a:rPr>
              <a:t>multiscale feature map</a:t>
            </a:r>
            <a:r>
              <a:rPr lang="ru-RU" sz="2400" dirty="0" smtClean="0">
                <a:solidFill>
                  <a:schemeClr val="bg1"/>
                </a:solidFill>
              </a:rPr>
              <a:t> в единую последовательность</a:t>
            </a:r>
          </a:p>
          <a:p>
            <a:pPr marL="228600" lvl="1">
              <a:spcBef>
                <a:spcPts val="1000"/>
              </a:spcBef>
            </a:pPr>
            <a:r>
              <a:rPr lang="en-US" b="1" dirty="0">
                <a:solidFill>
                  <a:schemeClr val="bg1"/>
                </a:solidFill>
              </a:rPr>
              <a:t>Uncertainty-minimal Query Selection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- Отбор </a:t>
            </a:r>
            <a:r>
              <a:rPr lang="ru-RU" dirty="0" err="1">
                <a:solidFill>
                  <a:schemeClr val="bg1"/>
                </a:solidFill>
              </a:rPr>
              <a:t>фич</a:t>
            </a:r>
            <a:r>
              <a:rPr lang="ru-RU" dirty="0">
                <a:solidFill>
                  <a:schemeClr val="bg1"/>
                </a:solidFill>
              </a:rPr>
              <a:t> с минимальной неопределенностью</a:t>
            </a:r>
          </a:p>
          <a:p>
            <a:r>
              <a:rPr lang="en" sz="2400" b="1" dirty="0" smtClean="0">
                <a:solidFill>
                  <a:schemeClr val="bg1"/>
                </a:solidFill>
              </a:rPr>
              <a:t>Transformer </a:t>
            </a:r>
            <a:r>
              <a:rPr lang="en" sz="2400" b="1" dirty="0">
                <a:solidFill>
                  <a:schemeClr val="bg1"/>
                </a:solidFill>
              </a:rPr>
              <a:t>Decoder</a:t>
            </a:r>
            <a:r>
              <a:rPr lang="en" sz="2400" dirty="0">
                <a:solidFill>
                  <a:schemeClr val="bg1"/>
                </a:solidFill>
              </a:rPr>
              <a:t> </a:t>
            </a:r>
            <a:r>
              <a:rPr lang="en-US" sz="2400" dirty="0" smtClean="0">
                <a:solidFill>
                  <a:schemeClr val="bg1"/>
                </a:solidFill>
              </a:rPr>
              <a:t>+ </a:t>
            </a:r>
            <a:r>
              <a:rPr lang="ru-RU" sz="2400" dirty="0" smtClean="0">
                <a:solidFill>
                  <a:schemeClr val="bg1"/>
                </a:solidFill>
              </a:rPr>
              <a:t>головная часть.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311783-FE14-092C-F443-A4E0320C0B67}"/>
              </a:ext>
            </a:extLst>
          </p:cNvPr>
          <p:cNvSpPr txBox="1"/>
          <p:nvPr/>
        </p:nvSpPr>
        <p:spPr>
          <a:xfrm>
            <a:off x="7747017" y="6453744"/>
            <a:ext cx="4300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blog.deepschool.ru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cv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rt-detr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70D790-776B-BF3C-FC1B-671529C29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566" y="3060834"/>
            <a:ext cx="9588416" cy="325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67732" y="6505834"/>
            <a:ext cx="78913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https://sh-tsang.medium.com/review-detrs-beat-yolos-on-real-time-object-detection-9d10b5bccf9b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505141" y="634602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https://www.labellerr.com/blog/rt-detr-the-real-time-end-to-end-object-detector/</a:t>
            </a:r>
          </a:p>
        </p:txBody>
      </p:sp>
    </p:spTree>
    <p:extLst>
      <p:ext uri="{BB962C8B-B14F-4D97-AF65-F5344CB8AC3E}">
        <p14:creationId xmlns:p14="http://schemas.microsoft.com/office/powerpoint/2010/main" val="143463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ECBEDE-14CF-07CB-144B-049101286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C7BC3B75-1180-4E96-16E3-6B507ADFB8EC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3A784E16-3BBF-F73A-41A1-BA981A38EE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833955"/>
            <a:ext cx="11944350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2400" b="1" dirty="0" err="1" smtClean="0">
                <a:solidFill>
                  <a:schemeClr val="bg1"/>
                </a:solidFill>
              </a:rPr>
              <a:t>Исплоьзуется</a:t>
            </a:r>
            <a:r>
              <a:rPr lang="ru-RU" sz="2400" b="1" dirty="0" smtClean="0">
                <a:solidFill>
                  <a:schemeClr val="bg1"/>
                </a:solidFill>
              </a:rPr>
              <a:t> </a:t>
            </a:r>
            <a:r>
              <a:rPr lang="en" sz="2400" b="1" dirty="0" smtClean="0">
                <a:solidFill>
                  <a:schemeClr val="bg1"/>
                </a:solidFill>
              </a:rPr>
              <a:t>CNN-</a:t>
            </a:r>
            <a:r>
              <a:rPr lang="ru-RU" sz="2400" b="1" dirty="0" err="1" smtClean="0">
                <a:solidFill>
                  <a:schemeClr val="bg1"/>
                </a:solidFill>
              </a:rPr>
              <a:t>бэкбон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ResNet</a:t>
            </a:r>
            <a:r>
              <a:rPr lang="en-US" sz="2400" b="1" dirty="0" smtClean="0">
                <a:solidFill>
                  <a:schemeClr val="bg1"/>
                </a:solidFill>
              </a:rPr>
              <a:t>-like</a:t>
            </a:r>
            <a:r>
              <a:rPr lang="ru-RU" sz="2400" dirty="0">
                <a:solidFill>
                  <a:schemeClr val="bg1"/>
                </a:solidFill>
              </a:rPr>
              <a:t> для формирования </a:t>
            </a:r>
            <a:r>
              <a:rPr lang="en" sz="2400" dirty="0">
                <a:solidFill>
                  <a:schemeClr val="bg1"/>
                </a:solidFill>
              </a:rPr>
              <a:t>feature </a:t>
            </a:r>
            <a:r>
              <a:rPr lang="en" sz="2400" dirty="0" smtClean="0">
                <a:solidFill>
                  <a:schemeClr val="bg1"/>
                </a:solidFill>
              </a:rPr>
              <a:t>maps S3, S4, S5;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311783-FE14-092C-F443-A4E0320C0B67}"/>
              </a:ext>
            </a:extLst>
          </p:cNvPr>
          <p:cNvSpPr txBox="1"/>
          <p:nvPr/>
        </p:nvSpPr>
        <p:spPr>
          <a:xfrm>
            <a:off x="7747017" y="6453744"/>
            <a:ext cx="4300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blog.deepschool.ru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cv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rt-detr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67732" y="6505834"/>
            <a:ext cx="78913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https://sh-tsang.medium.com/review-detrs-beat-yolos-on-real-time-object-detection-9d10b5bccf9b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505141" y="634602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https://www.labellerr.com/blog/rt-detr-the-real-time-end-to-end-object-detector/</a:t>
            </a:r>
          </a:p>
        </p:txBody>
      </p:sp>
      <p:pic>
        <p:nvPicPr>
          <p:cNvPr id="9" name="Picture 10" descr="https://www.researchgate.net/publication/380106738/figure/fig1/AS:11431281238994733@1714134675099/Structure-Diagram-of-RT-DETR_W6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853" y="1603900"/>
            <a:ext cx="7211497" cy="454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52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ECBEDE-14CF-07CB-144B-049101286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C7BC3B75-1180-4E96-16E3-6B507ADFB8EC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3A784E16-3BBF-F73A-41A1-BA981A38EE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" y="732597"/>
            <a:ext cx="12080444" cy="625784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" sz="2400" b="1" dirty="0" smtClean="0">
                <a:solidFill>
                  <a:schemeClr val="bg1"/>
                </a:solidFill>
              </a:rPr>
              <a:t>Efficient </a:t>
            </a:r>
            <a:r>
              <a:rPr lang="en" sz="2400" b="1" dirty="0">
                <a:solidFill>
                  <a:schemeClr val="bg1"/>
                </a:solidFill>
              </a:rPr>
              <a:t>Hybrid Encoder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smtClean="0">
                <a:solidFill>
                  <a:schemeClr val="bg1"/>
                </a:solidFill>
              </a:rPr>
              <a:t>-</a:t>
            </a:r>
            <a:r>
              <a:rPr lang="en-US" sz="2400" b="1" dirty="0">
                <a:solidFill>
                  <a:schemeClr val="bg1"/>
                </a:solidFill>
              </a:rPr>
              <a:t>optimize both intra-scale and cross-scale interactions</a:t>
            </a:r>
            <a:r>
              <a:rPr lang="ru-RU" sz="2400" b="1" dirty="0">
                <a:solidFill>
                  <a:schemeClr val="bg1"/>
                </a:solidFill>
              </a:rPr>
              <a:t> –</a:t>
            </a:r>
            <a:br>
              <a:rPr lang="ru-RU" sz="2400" b="1" dirty="0">
                <a:solidFill>
                  <a:schemeClr val="bg1"/>
                </a:solidFill>
              </a:rPr>
            </a:b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Transformer</a:t>
            </a:r>
            <a:r>
              <a:rPr lang="en" sz="2400" b="1" dirty="0">
                <a:solidFill>
                  <a:schemeClr val="bg1"/>
                </a:solidFill>
              </a:rPr>
              <a:t> </a:t>
            </a:r>
            <a:r>
              <a:rPr lang="ru-RU" sz="2400" b="1" dirty="0">
                <a:solidFill>
                  <a:schemeClr val="bg1"/>
                </a:solidFill>
              </a:rPr>
              <a:t>для </a:t>
            </a:r>
            <a:r>
              <a:rPr lang="ru-RU" sz="2400" dirty="0">
                <a:solidFill>
                  <a:schemeClr val="bg1"/>
                </a:solidFill>
              </a:rPr>
              <a:t>преобразование  </a:t>
            </a:r>
            <a:r>
              <a:rPr lang="en-US" sz="2400" dirty="0">
                <a:solidFill>
                  <a:schemeClr val="bg1"/>
                </a:solidFill>
              </a:rPr>
              <a:t>multiscale feature map</a:t>
            </a:r>
            <a:r>
              <a:rPr lang="ru-RU" sz="2400" dirty="0">
                <a:solidFill>
                  <a:schemeClr val="bg1"/>
                </a:solidFill>
              </a:rPr>
              <a:t> в единую последовательность</a:t>
            </a:r>
          </a:p>
          <a:p>
            <a:pPr lvl="1"/>
            <a:r>
              <a:rPr lang="ru-RU" b="1" dirty="0" err="1" smtClean="0">
                <a:solidFill>
                  <a:schemeClr val="bg1"/>
                </a:solidFill>
              </a:rPr>
              <a:t>Фичи</a:t>
            </a:r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S3, S4, </a:t>
            </a:r>
            <a:r>
              <a:rPr lang="en-US" b="1" dirty="0" smtClean="0">
                <a:solidFill>
                  <a:schemeClr val="bg1"/>
                </a:solidFill>
              </a:rPr>
              <a:t>S5</a:t>
            </a:r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CNN backbone </a:t>
            </a:r>
            <a:r>
              <a:rPr lang="ru-RU" dirty="0">
                <a:solidFill>
                  <a:schemeClr val="bg1"/>
                </a:solidFill>
              </a:rPr>
              <a:t>подаются в </a:t>
            </a:r>
            <a:r>
              <a:rPr lang="ru-RU" dirty="0" err="1" smtClean="0">
                <a:solidFill>
                  <a:schemeClr val="bg1"/>
                </a:solidFill>
              </a:rPr>
              <a:t>энкодер</a:t>
            </a:r>
            <a:endParaRPr lang="ru-RU" dirty="0" smtClean="0">
              <a:solidFill>
                <a:schemeClr val="bg1"/>
              </a:solidFill>
            </a:endParaRPr>
          </a:p>
          <a:p>
            <a:pPr lvl="1"/>
            <a:r>
              <a:rPr lang="en" b="1" dirty="0">
                <a:solidFill>
                  <a:schemeClr val="bg1"/>
                </a:solidFill>
              </a:rPr>
              <a:t>AIFI </a:t>
            </a:r>
            <a:r>
              <a:rPr lang="ru-RU" b="1" dirty="0" smtClean="0">
                <a:solidFill>
                  <a:schemeClr val="bg1"/>
                </a:solidFill>
              </a:rPr>
              <a:t>(</a:t>
            </a:r>
            <a:r>
              <a:rPr lang="en" b="1" dirty="0" smtClean="0">
                <a:solidFill>
                  <a:schemeClr val="bg1"/>
                </a:solidFill>
              </a:rPr>
              <a:t>Attention-based </a:t>
            </a:r>
            <a:r>
              <a:rPr lang="en" b="1" dirty="0">
                <a:solidFill>
                  <a:schemeClr val="bg1"/>
                </a:solidFill>
              </a:rPr>
              <a:t>Intra-scale Feature Interaction</a:t>
            </a:r>
            <a:r>
              <a:rPr lang="ru-RU" b="1" dirty="0">
                <a:solidFill>
                  <a:schemeClr val="bg1"/>
                </a:solidFill>
              </a:rPr>
              <a:t>) </a:t>
            </a:r>
            <a:r>
              <a:rPr lang="ru-RU" dirty="0">
                <a:solidFill>
                  <a:schemeClr val="bg1"/>
                </a:solidFill>
              </a:rPr>
              <a:t>- </a:t>
            </a:r>
            <a:r>
              <a:rPr lang="en" dirty="0">
                <a:solidFill>
                  <a:schemeClr val="bg1"/>
                </a:solidFill>
              </a:rPr>
              <a:t>Transformer </a:t>
            </a:r>
            <a:r>
              <a:rPr lang="en" dirty="0" smtClean="0">
                <a:solidFill>
                  <a:schemeClr val="bg1"/>
                </a:solidFill>
              </a:rPr>
              <a:t>Encoder block </a:t>
            </a:r>
            <a:r>
              <a:rPr lang="en" dirty="0">
                <a:solidFill>
                  <a:schemeClr val="bg1"/>
                </a:solidFill>
              </a:rPr>
              <a:t>- </a:t>
            </a:r>
            <a:r>
              <a:rPr lang="en-US" dirty="0">
                <a:solidFill>
                  <a:schemeClr val="bg1"/>
                </a:solidFill>
              </a:rPr>
              <a:t>intra-scale </a:t>
            </a:r>
            <a:r>
              <a:rPr lang="en-US" dirty="0" smtClean="0">
                <a:solidFill>
                  <a:schemeClr val="bg1"/>
                </a:solidFill>
              </a:rPr>
              <a:t>interaction </a:t>
            </a:r>
            <a:r>
              <a:rPr lang="ru-RU" dirty="0" smtClean="0">
                <a:solidFill>
                  <a:schemeClr val="bg1"/>
                </a:solidFill>
              </a:rPr>
              <a:t>только для </a:t>
            </a:r>
            <a:r>
              <a:rPr lang="en-US" dirty="0" smtClean="0">
                <a:solidFill>
                  <a:schemeClr val="bg1"/>
                </a:solidFill>
              </a:rPr>
              <a:t>S5</a:t>
            </a:r>
            <a:r>
              <a:rPr lang="en-US" sz="2400" dirty="0" smtClean="0">
                <a:solidFill>
                  <a:schemeClr val="bg1"/>
                </a:solidFill>
              </a:rPr>
              <a:t> –</a:t>
            </a:r>
            <a:r>
              <a:rPr lang="ru-RU" sz="2400" dirty="0" smtClean="0">
                <a:solidFill>
                  <a:schemeClr val="bg1"/>
                </a:solidFill>
              </a:rPr>
              <a:t> семантике </a:t>
            </a:r>
            <a:r>
              <a:rPr lang="en-US" sz="2400" dirty="0" smtClean="0">
                <a:solidFill>
                  <a:schemeClr val="bg1"/>
                </a:solidFill>
              </a:rPr>
              <a:t>max </a:t>
            </a:r>
            <a:r>
              <a:rPr lang="ru-RU" sz="2400" dirty="0" smtClean="0">
                <a:solidFill>
                  <a:schemeClr val="bg1"/>
                </a:solidFill>
              </a:rPr>
              <a:t>информативная (</a:t>
            </a:r>
            <a:r>
              <a:rPr lang="ru-RU" sz="2400" dirty="0" err="1" smtClean="0">
                <a:solidFill>
                  <a:schemeClr val="bg1"/>
                </a:solidFill>
              </a:rPr>
              <a:t>выскоуровневая</a:t>
            </a:r>
            <a:r>
              <a:rPr lang="ru-RU" sz="2400" dirty="0" smtClean="0">
                <a:solidFill>
                  <a:schemeClr val="bg1"/>
                </a:solidFill>
              </a:rPr>
              <a:t>). 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2"/>
            <a:r>
              <a:rPr lang="ru-RU" sz="2400" dirty="0" smtClean="0">
                <a:solidFill>
                  <a:schemeClr val="bg1"/>
                </a:solidFill>
              </a:rPr>
              <a:t>Подход сокращаем вычисления – не используется </a:t>
            </a:r>
            <a:r>
              <a:rPr lang="en-US" sz="2400" dirty="0" smtClean="0">
                <a:solidFill>
                  <a:schemeClr val="bg1"/>
                </a:solidFill>
              </a:rPr>
              <a:t>S3</a:t>
            </a:r>
            <a:r>
              <a:rPr lang="ru-RU" sz="2400" dirty="0" smtClean="0">
                <a:solidFill>
                  <a:schemeClr val="bg1"/>
                </a:solidFill>
              </a:rPr>
              <a:t>,</a:t>
            </a:r>
            <a:r>
              <a:rPr lang="en-US" sz="2400" dirty="0" smtClean="0">
                <a:solidFill>
                  <a:schemeClr val="bg1"/>
                </a:solidFill>
              </a:rPr>
              <a:t> S4</a:t>
            </a:r>
            <a:r>
              <a:rPr lang="ru-RU" sz="2400" dirty="0" smtClean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b="1" dirty="0" smtClean="0">
                <a:solidFill>
                  <a:schemeClr val="bg1"/>
                </a:solidFill>
              </a:rPr>
              <a:t>СС</a:t>
            </a:r>
            <a:r>
              <a:rPr lang="en-US" b="1" dirty="0" smtClean="0">
                <a:solidFill>
                  <a:schemeClr val="bg1"/>
                </a:solidFill>
              </a:rPr>
              <a:t>FF</a:t>
            </a:r>
            <a:r>
              <a:rPr lang="ru-RU" b="1" dirty="0" smtClean="0">
                <a:solidFill>
                  <a:schemeClr val="bg1"/>
                </a:solidFill>
              </a:rPr>
              <a:t>(</a:t>
            </a:r>
            <a:r>
              <a:rPr lang="en" b="1" dirty="0" smtClean="0">
                <a:solidFill>
                  <a:schemeClr val="bg1"/>
                </a:solidFill>
              </a:rPr>
              <a:t>CNN-based Cross-scale Feature Fusion</a:t>
            </a:r>
            <a:r>
              <a:rPr lang="ru-RU" b="1" dirty="0" smtClean="0">
                <a:solidFill>
                  <a:schemeClr val="bg1"/>
                </a:solidFill>
              </a:rPr>
              <a:t>) </a:t>
            </a:r>
            <a:r>
              <a:rPr lang="ru-RU" dirty="0" smtClean="0">
                <a:solidFill>
                  <a:schemeClr val="bg1"/>
                </a:solidFill>
              </a:rPr>
              <a:t>- модифицированный</a:t>
            </a:r>
            <a:r>
              <a:rPr lang="en-US" dirty="0" smtClean="0">
                <a:solidFill>
                  <a:schemeClr val="bg1"/>
                </a:solidFill>
              </a:rPr>
              <a:t> PAN-like </a:t>
            </a:r>
            <a:r>
              <a:rPr lang="en-US" dirty="0">
                <a:solidFill>
                  <a:schemeClr val="bg1"/>
                </a:solidFill>
              </a:rPr>
              <a:t>NECK-</a:t>
            </a:r>
            <a:r>
              <a:rPr lang="ru-RU" dirty="0" smtClean="0">
                <a:solidFill>
                  <a:schemeClr val="bg1"/>
                </a:solidFill>
              </a:rPr>
              <a:t>блок </a:t>
            </a:r>
            <a:r>
              <a:rPr lang="en-US" dirty="0" smtClean="0">
                <a:solidFill>
                  <a:schemeClr val="bg1"/>
                </a:solidFill>
              </a:rPr>
              <a:t>cross-scale </a:t>
            </a:r>
            <a:r>
              <a:rPr lang="ru-RU" dirty="0" smtClean="0">
                <a:solidFill>
                  <a:schemeClr val="bg1"/>
                </a:solidFill>
              </a:rPr>
              <a:t>обработка </a:t>
            </a:r>
            <a:r>
              <a:rPr lang="en-US" dirty="0" smtClean="0">
                <a:solidFill>
                  <a:schemeClr val="bg1"/>
                </a:solidFill>
              </a:rPr>
              <a:t>S5, S4,S3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311783-FE14-092C-F443-A4E0320C0B67}"/>
              </a:ext>
            </a:extLst>
          </p:cNvPr>
          <p:cNvSpPr txBox="1"/>
          <p:nvPr/>
        </p:nvSpPr>
        <p:spPr>
          <a:xfrm>
            <a:off x="22814" y="6306076"/>
            <a:ext cx="4300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blog.deepschool.ru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cv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rt-detr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2814" y="6630843"/>
            <a:ext cx="78913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https://sh-tsang.medium.com/review-detrs-beat-yolos-on-real-time-object-detection-9d10b5bccf9b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653727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https://www.labellerr.com/blog/rt-detr-the-real-time-end-to-end-object-detector/</a:t>
            </a:r>
          </a:p>
        </p:txBody>
      </p:sp>
      <p:pic>
        <p:nvPicPr>
          <p:cNvPr id="2050" name="Picture 2" descr="https://miro.medium.com/v2/resize:fit:875/1*uFNg_Du8v5TnujqAqsKP3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68" b="20664"/>
          <a:stretch/>
        </p:blipFill>
        <p:spPr bwMode="auto">
          <a:xfrm>
            <a:off x="308009" y="3897833"/>
            <a:ext cx="1694513" cy="194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2814" y="5912675"/>
            <a:ext cx="2536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>
                <a:solidFill>
                  <a:schemeClr val="bg1"/>
                </a:solidFill>
              </a:rPr>
              <a:t>Efficient Hybrid Encoder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endParaRPr lang="ru-RU" dirty="0"/>
          </a:p>
        </p:txBody>
      </p:sp>
      <p:pic>
        <p:nvPicPr>
          <p:cNvPr id="2052" name="Picture 4" descr="https://miro.medium.com/v2/resize:fit:296/1*WiViJRTLVHgJS8_DTYf8K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909" y="3861521"/>
            <a:ext cx="4423134" cy="126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173115" y="5079707"/>
            <a:ext cx="110636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Inter"/>
              </a:rPr>
              <a:t>сворачиваем пространственную размерность </a:t>
            </a:r>
            <a:r>
              <a:rPr lang="en" dirty="0">
                <a:solidFill>
                  <a:schemeClr val="bg1"/>
                </a:solidFill>
                <a:latin typeface="MJXc-TeX-math-I"/>
              </a:rPr>
              <a:t>H</a:t>
            </a:r>
            <a:r>
              <a:rPr lang="en" dirty="0">
                <a:solidFill>
                  <a:schemeClr val="bg1"/>
                </a:solidFill>
                <a:latin typeface="MJXc-TeX-main-R"/>
              </a:rPr>
              <a:t>∗</a:t>
            </a:r>
            <a:r>
              <a:rPr lang="en" dirty="0">
                <a:solidFill>
                  <a:schemeClr val="bg1"/>
                </a:solidFill>
                <a:latin typeface="MJXc-TeX-math-I"/>
              </a:rPr>
              <a:t>W</a:t>
            </a:r>
            <a:r>
              <a:rPr lang="en" dirty="0">
                <a:solidFill>
                  <a:schemeClr val="bg1"/>
                </a:solidFill>
                <a:latin typeface="Inter"/>
              </a:rPr>
              <a:t> </a:t>
            </a:r>
            <a:r>
              <a:rPr lang="ru-RU" dirty="0">
                <a:solidFill>
                  <a:schemeClr val="bg1"/>
                </a:solidFill>
                <a:latin typeface="Inter"/>
              </a:rPr>
              <a:t>во входной карте признаков </a:t>
            </a:r>
            <a:r>
              <a:rPr lang="en" dirty="0">
                <a:solidFill>
                  <a:schemeClr val="bg1"/>
                </a:solidFill>
                <a:latin typeface="MJXc-TeX-math-I"/>
              </a:rPr>
              <a:t>S</a:t>
            </a:r>
            <a:r>
              <a:rPr lang="en" dirty="0">
                <a:solidFill>
                  <a:schemeClr val="bg1"/>
                </a:solidFill>
                <a:latin typeface="MJXc-TeX-main-R"/>
              </a:rPr>
              <a:t>5</a:t>
            </a:r>
            <a:r>
              <a:rPr lang="en" dirty="0">
                <a:solidFill>
                  <a:schemeClr val="bg1"/>
                </a:solidFill>
                <a:latin typeface="Inter"/>
              </a:rPr>
              <a:t>, </a:t>
            </a:r>
            <a:r>
              <a:rPr lang="ru-RU" dirty="0">
                <a:solidFill>
                  <a:schemeClr val="bg1"/>
                </a:solidFill>
                <a:latin typeface="Inter"/>
              </a:rPr>
              <a:t>получаем последовательность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токенов</a:t>
            </a:r>
            <a:r>
              <a:rPr lang="ru-RU" dirty="0">
                <a:solidFill>
                  <a:schemeClr val="bg1"/>
                </a:solidFill>
                <a:latin typeface="Inter"/>
              </a:rPr>
              <a:t> и добавляем </a:t>
            </a:r>
            <a:r>
              <a:rPr lang="ru-RU" b="1" dirty="0">
                <a:solidFill>
                  <a:schemeClr val="bg1"/>
                </a:solidFill>
                <a:latin typeface="Inter"/>
              </a:rPr>
              <a:t>фиксированное позиционное кодирование (</a:t>
            </a:r>
            <a:r>
              <a:rPr lang="en" b="1" dirty="0">
                <a:solidFill>
                  <a:schemeClr val="bg1"/>
                </a:solidFill>
                <a:latin typeface="Inter"/>
              </a:rPr>
              <a:t>spatial positional encoding)</a:t>
            </a:r>
            <a:r>
              <a:rPr lang="en" dirty="0">
                <a:solidFill>
                  <a:schemeClr val="bg1"/>
                </a:solidFill>
                <a:latin typeface="Inter"/>
              </a:rPr>
              <a:t>, </a:t>
            </a:r>
            <a:r>
              <a:rPr lang="ru-RU" dirty="0">
                <a:solidFill>
                  <a:schemeClr val="bg1"/>
                </a:solidFill>
                <a:latin typeface="Inter"/>
              </a:rPr>
              <a:t>которое поможет сети учитывать порядок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фич</a:t>
            </a:r>
            <a:r>
              <a:rPr lang="ru-RU" dirty="0">
                <a:solidFill>
                  <a:schemeClr val="bg1"/>
                </a:solidFill>
                <a:latin typeface="Inter"/>
              </a:rPr>
              <a:t> в карте признаков.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34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ECBEDE-14CF-07CB-144B-049101286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C7BC3B75-1180-4E96-16E3-6B507ADFB8EC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3A784E16-3BBF-F73A-41A1-BA981A38EE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5502" y="924024"/>
            <a:ext cx="11829450" cy="29162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2200" dirty="0" smtClean="0">
                <a:solidFill>
                  <a:schemeClr val="bg1"/>
                </a:solidFill>
              </a:rPr>
              <a:t>СС</a:t>
            </a:r>
            <a:r>
              <a:rPr lang="en-US" sz="2200" dirty="0" smtClean="0">
                <a:solidFill>
                  <a:schemeClr val="bg1"/>
                </a:solidFill>
              </a:rPr>
              <a:t>FF</a:t>
            </a:r>
            <a:r>
              <a:rPr lang="ru-RU" sz="2200" dirty="0" smtClean="0">
                <a:solidFill>
                  <a:schemeClr val="bg1"/>
                </a:solidFill>
              </a:rPr>
              <a:t>(</a:t>
            </a:r>
            <a:r>
              <a:rPr lang="en" sz="2200" dirty="0" smtClean="0">
                <a:solidFill>
                  <a:schemeClr val="bg1"/>
                </a:solidFill>
              </a:rPr>
              <a:t>CNN-based Cross-scale Feature Fusion</a:t>
            </a:r>
            <a:r>
              <a:rPr lang="ru-RU" sz="2200" dirty="0" smtClean="0">
                <a:solidFill>
                  <a:schemeClr val="bg1"/>
                </a:solidFill>
              </a:rPr>
              <a:t>) - модифицированный</a:t>
            </a:r>
            <a:r>
              <a:rPr lang="en-US" sz="2200" dirty="0" smtClean="0">
                <a:solidFill>
                  <a:schemeClr val="bg1"/>
                </a:solidFill>
              </a:rPr>
              <a:t> NECK-</a:t>
            </a:r>
            <a:r>
              <a:rPr lang="ru-RU" sz="2200" dirty="0" smtClean="0">
                <a:solidFill>
                  <a:schemeClr val="bg1"/>
                </a:solidFill>
              </a:rPr>
              <a:t>блок </a:t>
            </a:r>
            <a:r>
              <a:rPr lang="en-US" sz="2200" dirty="0" smtClean="0">
                <a:solidFill>
                  <a:schemeClr val="bg1"/>
                </a:solidFill>
              </a:rPr>
              <a:t>PAN-like (</a:t>
            </a:r>
            <a:r>
              <a:rPr lang="ru-RU" sz="2100" dirty="0">
                <a:solidFill>
                  <a:schemeClr val="bg1"/>
                </a:solidFill>
              </a:rPr>
              <a:t>модификация </a:t>
            </a:r>
            <a:r>
              <a:rPr lang="en" sz="2100" dirty="0">
                <a:solidFill>
                  <a:schemeClr val="bg1"/>
                </a:solidFill>
              </a:rPr>
              <a:t>top-down </a:t>
            </a:r>
            <a:r>
              <a:rPr lang="ru-RU" sz="2100" dirty="0">
                <a:solidFill>
                  <a:schemeClr val="bg1"/>
                </a:solidFill>
              </a:rPr>
              <a:t>стадии </a:t>
            </a:r>
            <a:r>
              <a:rPr lang="en" sz="2100" dirty="0">
                <a:solidFill>
                  <a:schemeClr val="bg1"/>
                </a:solidFill>
              </a:rPr>
              <a:t>FPN-</a:t>
            </a:r>
            <a:r>
              <a:rPr lang="ru-RU" sz="2100" dirty="0">
                <a:solidFill>
                  <a:schemeClr val="bg1"/>
                </a:solidFill>
              </a:rPr>
              <a:t>блока)</a:t>
            </a:r>
          </a:p>
          <a:p>
            <a:r>
              <a:rPr lang="ru-RU" sz="2200" dirty="0">
                <a:solidFill>
                  <a:schemeClr val="bg1"/>
                </a:solidFill>
              </a:rPr>
              <a:t>Цель </a:t>
            </a:r>
            <a:r>
              <a:rPr lang="ru-RU" sz="2200" dirty="0" smtClean="0">
                <a:solidFill>
                  <a:schemeClr val="bg1"/>
                </a:solidFill>
              </a:rPr>
              <a:t>– обмен информации между признаками разных масштабов </a:t>
            </a:r>
            <a:r>
              <a:rPr lang="en-US" sz="2200" dirty="0" smtClean="0">
                <a:solidFill>
                  <a:schemeClr val="bg1"/>
                </a:solidFill>
              </a:rPr>
              <a:t>(</a:t>
            </a:r>
            <a:r>
              <a:rPr lang="en-US" sz="2200" dirty="0">
                <a:solidFill>
                  <a:schemeClr val="bg1"/>
                </a:solidFill>
              </a:rPr>
              <a:t>Fusion</a:t>
            </a:r>
            <a:r>
              <a:rPr lang="ru-RU" sz="2200" dirty="0">
                <a:solidFill>
                  <a:schemeClr val="bg1"/>
                </a:solidFill>
              </a:rPr>
              <a:t> - </a:t>
            </a:r>
            <a:r>
              <a:rPr lang="en" sz="2200" dirty="0">
                <a:solidFill>
                  <a:schemeClr val="bg1"/>
                </a:solidFill>
              </a:rPr>
              <a:t>CSPRepLayer</a:t>
            </a:r>
            <a:r>
              <a:rPr lang="en-US" sz="2200" dirty="0">
                <a:solidFill>
                  <a:schemeClr val="bg1"/>
                </a:solidFill>
              </a:rPr>
              <a:t>)</a:t>
            </a:r>
            <a:endParaRPr lang="ru-RU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Свертки 1х1 – обмен информации между каналами, свертка </a:t>
            </a:r>
            <a:r>
              <a:rPr lang="en-US" sz="2200" dirty="0" err="1">
                <a:solidFill>
                  <a:schemeClr val="bg1"/>
                </a:solidFill>
              </a:rPr>
              <a:t>RepBlock</a:t>
            </a:r>
            <a:r>
              <a:rPr lang="en-US" sz="2200" dirty="0">
                <a:solidFill>
                  <a:schemeClr val="bg1"/>
                </a:solidFill>
              </a:rPr>
              <a:t> (3x3) – </a:t>
            </a:r>
            <a:r>
              <a:rPr lang="ru-RU" sz="2200" dirty="0">
                <a:solidFill>
                  <a:schemeClr val="bg1"/>
                </a:solidFill>
              </a:rPr>
              <a:t>пространственная информация</a:t>
            </a:r>
            <a:r>
              <a:rPr lang="ru-RU" sz="1800" dirty="0" smtClean="0">
                <a:solidFill>
                  <a:schemeClr val="bg1"/>
                </a:solidFill>
              </a:rPr>
              <a:t>.</a:t>
            </a:r>
            <a:endParaRPr lang="en-US" sz="1800" dirty="0" smtClean="0">
              <a:solidFill>
                <a:schemeClr val="bg1"/>
              </a:solidFill>
            </a:endParaRPr>
          </a:p>
          <a:p>
            <a:r>
              <a:rPr lang="en-US" sz="2200" dirty="0" smtClean="0">
                <a:solidFill>
                  <a:schemeClr val="bg1"/>
                </a:solidFill>
              </a:rPr>
              <a:t>two 1 × 1 convolutions are used to adjust the number of channels, </a:t>
            </a:r>
            <a:r>
              <a:rPr lang="en-US" sz="2200" b="1" i="1" dirty="0" smtClean="0">
                <a:solidFill>
                  <a:schemeClr val="bg1"/>
                </a:solidFill>
              </a:rPr>
              <a:t>N</a:t>
            </a:r>
            <a:r>
              <a:rPr lang="en-US" sz="2200" b="1" dirty="0" smtClean="0">
                <a:solidFill>
                  <a:schemeClr val="bg1"/>
                </a:solidFill>
              </a:rPr>
              <a:t> </a:t>
            </a:r>
            <a:r>
              <a:rPr lang="en-US" sz="2200" b="1" dirty="0" err="1" smtClean="0">
                <a:solidFill>
                  <a:schemeClr val="bg1"/>
                </a:solidFill>
              </a:rPr>
              <a:t>RepBlocks</a:t>
            </a:r>
            <a:r>
              <a:rPr lang="en-US" sz="2200" b="1" dirty="0" smtClean="0">
                <a:solidFill>
                  <a:schemeClr val="bg1"/>
                </a:solidFill>
              </a:rPr>
              <a:t> composed of </a:t>
            </a:r>
            <a:r>
              <a:rPr lang="en-US" sz="2200" b="1" dirty="0" err="1" smtClean="0">
                <a:solidFill>
                  <a:schemeClr val="bg1"/>
                </a:solidFill>
              </a:rPr>
              <a:t>RepConv</a:t>
            </a:r>
            <a:r>
              <a:rPr lang="en-US" sz="2200" b="1" dirty="0" smtClean="0">
                <a:solidFill>
                  <a:schemeClr val="bg1"/>
                </a:solidFill>
              </a:rPr>
              <a:t> </a:t>
            </a:r>
            <a:r>
              <a:rPr lang="en-US" sz="2200" dirty="0" smtClean="0">
                <a:solidFill>
                  <a:schemeClr val="bg1"/>
                </a:solidFill>
              </a:rPr>
              <a:t>are used for </a:t>
            </a:r>
            <a:r>
              <a:rPr lang="en-US" sz="2200" b="1" dirty="0" smtClean="0">
                <a:solidFill>
                  <a:schemeClr val="bg1"/>
                </a:solidFill>
              </a:rPr>
              <a:t>feature</a:t>
            </a:r>
            <a:r>
              <a:rPr lang="en-US" sz="2200" dirty="0" smtClean="0">
                <a:solidFill>
                  <a:schemeClr val="bg1"/>
                </a:solidFill>
              </a:rPr>
              <a:t> </a:t>
            </a:r>
            <a:r>
              <a:rPr lang="en-US" sz="2200" b="1" dirty="0" smtClean="0">
                <a:solidFill>
                  <a:schemeClr val="bg1"/>
                </a:solidFill>
              </a:rPr>
              <a:t>fusion</a:t>
            </a:r>
            <a:r>
              <a:rPr lang="en-US" sz="2200" dirty="0" smtClean="0">
                <a:solidFill>
                  <a:schemeClr val="bg1"/>
                </a:solidFill>
              </a:rPr>
              <a:t>, and the </a:t>
            </a:r>
            <a:r>
              <a:rPr lang="en-US" sz="2200" b="1" dirty="0" smtClean="0">
                <a:solidFill>
                  <a:schemeClr val="bg1"/>
                </a:solidFill>
              </a:rPr>
              <a:t>two-path outputs are fused by element-wise add.</a:t>
            </a:r>
            <a:endParaRPr lang="ru-RU" sz="2200" b="1" dirty="0" smtClea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311783-FE14-092C-F443-A4E0320C0B67}"/>
              </a:ext>
            </a:extLst>
          </p:cNvPr>
          <p:cNvSpPr txBox="1"/>
          <p:nvPr/>
        </p:nvSpPr>
        <p:spPr>
          <a:xfrm>
            <a:off x="22814" y="6306076"/>
            <a:ext cx="4300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blog.deepschool.ru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cv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rt-detr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2814" y="6630843"/>
            <a:ext cx="78913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https://sh-tsang.medium.com/review-detrs-beat-yolos-on-real-time-object-detection-9d10b5bccf9b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653727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https://www.labellerr.com/blog/rt-detr-the-real-time-end-to-end-object-detector/</a:t>
            </a: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/>
          </p:cNvSpPr>
          <p:nvPr/>
        </p:nvSpPr>
        <p:spPr>
          <a:xfrm>
            <a:off x="88744" y="1490411"/>
            <a:ext cx="11829450" cy="51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300" dirty="0" smtClean="0">
              <a:solidFill>
                <a:schemeClr val="bg1"/>
              </a:solidFill>
            </a:endParaRPr>
          </a:p>
        </p:txBody>
      </p:sp>
      <p:pic>
        <p:nvPicPr>
          <p:cNvPr id="1036" name="Picture 12" descr="https://miro.medium.com/v2/resize:fit:454/1*yQ9sORHAovWFTXqMZYuKW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158" y="4093304"/>
            <a:ext cx="3558597" cy="167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6914623" y="5923418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ohne"/>
              </a:rPr>
              <a:t>Fusion Block in CCFF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7CF61181-2578-9A9D-82D9-DF1A64886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4" y="3662400"/>
            <a:ext cx="4864100" cy="204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Прямоугольник 21"/>
          <p:cNvSpPr/>
          <p:nvPr/>
        </p:nvSpPr>
        <p:spPr>
          <a:xfrm>
            <a:off x="1431758" y="5760191"/>
            <a:ext cx="1482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sohne"/>
              </a:rPr>
              <a:t>FPN </a:t>
            </a:r>
            <a:r>
              <a:rPr lang="en-US" dirty="0">
                <a:solidFill>
                  <a:schemeClr val="bg1"/>
                </a:solidFill>
              </a:rPr>
              <a:t>PAN-like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3" name="Picture 10" descr="https://www.researchgate.net/publication/380106738/figure/fig1/AS:11431281238994733@1714134675099/Structure-Diagram-of-RT-DETR_W64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7" t="27133" r="32959"/>
          <a:stretch/>
        </p:blipFill>
        <p:spPr bwMode="auto">
          <a:xfrm>
            <a:off x="5147424" y="3769249"/>
            <a:ext cx="1684422" cy="247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https://www.researchgate.net/publication/380106738/figure/fig1/AS:11431281238994733@1714134675099/Structure-Diagram-of-RT-DETR_W64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8" t="214" r="64041" b="40354"/>
          <a:stretch/>
        </p:blipFill>
        <p:spPr bwMode="auto">
          <a:xfrm>
            <a:off x="10680204" y="3986122"/>
            <a:ext cx="1460119" cy="264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69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D4C879-1068-0490-9F00-CA258F0C9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4A99FC0F-9626-1E71-2628-FAA3BB7DE602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BABCFF0C-C070-C928-9A6A-EB05176730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ru-RU" altLang="ru-RU" sz="4800" b="1" dirty="0" err="1">
                <a:solidFill>
                  <a:schemeClr val="bg1"/>
                </a:solidFill>
              </a:rPr>
              <a:t>Decoder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07FC0E69-43C8-D8F0-734F-B717FE98A0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ru-RU" altLang="ru-RU" sz="2200" dirty="0" smtClean="0">
                <a:solidFill>
                  <a:schemeClr val="bg1"/>
                </a:solidFill>
              </a:rPr>
              <a:t> </a:t>
            </a:r>
            <a:r>
              <a:rPr lang="ru-RU" altLang="ru-RU" sz="2200" dirty="0" err="1" smtClean="0">
                <a:solidFill>
                  <a:schemeClr val="bg1"/>
                </a:solidFill>
              </a:rPr>
              <a:t>MSDeformableAttention</a:t>
            </a:r>
            <a:endParaRPr lang="ru-RU" altLang="ru-RU" sz="22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ru-RU" altLang="ru-RU" sz="2200" dirty="0" smtClean="0">
                <a:solidFill>
                  <a:schemeClr val="bg1"/>
                </a:solidFill>
              </a:rPr>
              <a:t> </a:t>
            </a:r>
            <a:r>
              <a:rPr lang="ru-RU" altLang="ru-RU" sz="2200" dirty="0" err="1" smtClean="0">
                <a:solidFill>
                  <a:schemeClr val="bg1"/>
                </a:solidFill>
              </a:rPr>
              <a:t>Transformer</a:t>
            </a:r>
            <a:r>
              <a:rPr lang="ru-RU" altLang="ru-RU" sz="2200" dirty="0" smtClean="0">
                <a:solidFill>
                  <a:schemeClr val="bg1"/>
                </a:solidFill>
              </a:rPr>
              <a:t> </a:t>
            </a:r>
            <a:r>
              <a:rPr lang="ru-RU" altLang="ru-RU" sz="2200" dirty="0" err="1">
                <a:solidFill>
                  <a:schemeClr val="bg1"/>
                </a:solidFill>
              </a:rPr>
              <a:t>Decoder</a:t>
            </a:r>
            <a:endParaRPr lang="ru-RU" altLang="ru-RU" sz="22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ru-RU" altLang="ru-RU" sz="2200" dirty="0" smtClean="0">
                <a:solidFill>
                  <a:schemeClr val="bg1"/>
                </a:solidFill>
              </a:rPr>
              <a:t> </a:t>
            </a:r>
            <a:r>
              <a:rPr lang="ru-RU" altLang="ru-RU" sz="2200" dirty="0" err="1" smtClean="0">
                <a:solidFill>
                  <a:schemeClr val="bg1"/>
                </a:solidFill>
              </a:rPr>
              <a:t>Query</a:t>
            </a:r>
            <a:r>
              <a:rPr lang="ru-RU" altLang="ru-RU" sz="2200" dirty="0" smtClean="0">
                <a:solidFill>
                  <a:schemeClr val="bg1"/>
                </a:solidFill>
              </a:rPr>
              <a:t> </a:t>
            </a:r>
            <a:r>
              <a:rPr lang="ru-RU" altLang="ru-RU" sz="2200" dirty="0" err="1">
                <a:solidFill>
                  <a:schemeClr val="bg1"/>
                </a:solidFill>
              </a:rPr>
              <a:t>Selection</a:t>
            </a:r>
            <a:endParaRPr lang="ru-RU" altLang="ru-RU" sz="22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200" b="1" dirty="0" err="1" smtClean="0">
                <a:solidFill>
                  <a:schemeClr val="bg1"/>
                </a:solidFill>
              </a:rPr>
              <a:t>Deformable</a:t>
            </a:r>
            <a:r>
              <a:rPr lang="ru-RU" altLang="ru-RU" sz="2200" b="1" dirty="0" smtClean="0">
                <a:solidFill>
                  <a:schemeClr val="bg1"/>
                </a:solidFill>
              </a:rPr>
              <a:t> </a:t>
            </a:r>
            <a:r>
              <a:rPr lang="ru-RU" altLang="ru-RU" sz="2200" b="1" dirty="0" err="1">
                <a:solidFill>
                  <a:schemeClr val="bg1"/>
                </a:solidFill>
              </a:rPr>
              <a:t>Attention</a:t>
            </a:r>
            <a:r>
              <a:rPr lang="ru-RU" altLang="ru-RU" sz="2200" dirty="0">
                <a:solidFill>
                  <a:schemeClr val="bg1"/>
                </a:solidFill>
              </a:rPr>
              <a:t> </a:t>
            </a:r>
            <a:r>
              <a:rPr lang="ru-RU" altLang="ru-RU" sz="2200" dirty="0" smtClean="0">
                <a:solidFill>
                  <a:schemeClr val="bg1"/>
                </a:solidFill>
              </a:rPr>
              <a:t>- применение </a:t>
            </a:r>
            <a:r>
              <a:rPr lang="ru-RU" altLang="ru-RU" sz="2200" dirty="0">
                <a:solidFill>
                  <a:schemeClr val="bg1"/>
                </a:solidFill>
              </a:rPr>
              <a:t>идеи </a:t>
            </a:r>
            <a:r>
              <a:rPr lang="ru-RU" altLang="ru-RU" sz="2200" dirty="0" err="1">
                <a:solidFill>
                  <a:schemeClr val="bg1"/>
                </a:solidFill>
              </a:rPr>
              <a:t>deformable</a:t>
            </a:r>
            <a:r>
              <a:rPr lang="ru-RU" altLang="ru-RU" sz="2200" dirty="0">
                <a:solidFill>
                  <a:schemeClr val="bg1"/>
                </a:solidFill>
              </a:rPr>
              <a:t> </a:t>
            </a:r>
            <a:r>
              <a:rPr lang="ru-RU" altLang="ru-RU" sz="2200" dirty="0" err="1">
                <a:solidFill>
                  <a:schemeClr val="bg1"/>
                </a:solidFill>
              </a:rPr>
              <a:t>convolution</a:t>
            </a:r>
            <a:r>
              <a:rPr lang="ru-RU" altLang="ru-RU" sz="2200" dirty="0">
                <a:solidFill>
                  <a:schemeClr val="bg1"/>
                </a:solidFill>
              </a:rPr>
              <a:t> к механизму внимания</a:t>
            </a:r>
            <a:r>
              <a:rPr lang="ru-RU" altLang="ru-RU" sz="2200" dirty="0" smtClean="0">
                <a:solidFill>
                  <a:schemeClr val="bg1"/>
                </a:solidFill>
              </a:rPr>
              <a:t>.</a:t>
            </a:r>
            <a:endParaRPr lang="ru-RU" altLang="ru-RU" sz="2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00A6BA-D285-8C21-8646-F1F98B2C28CA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F1607736-AF9E-732D-0164-9BDDD9DB31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E7F5C7F4-5AB8-5C75-6DCF-A0894555A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23" y="4418795"/>
            <a:ext cx="3545732" cy="221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511B5673-BB15-21A2-53FE-BE4D97D8F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81" y="2645592"/>
            <a:ext cx="3086757" cy="172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39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D4C879-1068-0490-9F00-CA258F0C9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4A99FC0F-9626-1E71-2628-FAA3BB7DE602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BABCFF0C-C070-C928-9A6A-EB05176730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ru-RU" altLang="ru-RU" sz="4800" b="1" dirty="0" err="1">
                <a:solidFill>
                  <a:schemeClr val="bg1"/>
                </a:solidFill>
              </a:rPr>
              <a:t>Decoder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07FC0E69-43C8-D8F0-734F-B717FE98A0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834417"/>
            <a:ext cx="5118100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sz="2400" b="1" dirty="0" err="1">
                <a:solidFill>
                  <a:schemeClr val="bg1"/>
                </a:solidFill>
              </a:rPr>
              <a:t>Deformable</a:t>
            </a:r>
            <a:r>
              <a:rPr lang="ru-RU" sz="2400" dirty="0">
                <a:solidFill>
                  <a:schemeClr val="bg1"/>
                </a:solidFill>
              </a:rPr>
              <a:t> </a:t>
            </a:r>
            <a:r>
              <a:rPr lang="ru-RU" sz="2400" b="1" dirty="0">
                <a:solidFill>
                  <a:schemeClr val="bg1"/>
                </a:solidFill>
              </a:rPr>
              <a:t>свёртки</a:t>
            </a:r>
            <a:r>
              <a:rPr lang="ru-RU" sz="2400" dirty="0">
                <a:solidFill>
                  <a:schemeClr val="bg1"/>
                </a:solidFill>
              </a:rPr>
              <a:t> (способные менять форму) </a:t>
            </a:r>
            <a:r>
              <a:rPr lang="ru-RU" sz="2400" dirty="0" smtClean="0">
                <a:solidFill>
                  <a:schemeClr val="bg1"/>
                </a:solidFill>
              </a:rPr>
              <a:t>– нелинейное рецептивное поле для </a:t>
            </a:r>
            <a:r>
              <a:rPr lang="ru-RU" sz="2400" dirty="0">
                <a:solidFill>
                  <a:schemeClr val="bg1"/>
                </a:solidFill>
              </a:rPr>
              <a:t>каждой свёртки </a:t>
            </a:r>
            <a:r>
              <a:rPr lang="ru-RU" sz="2400" dirty="0" smtClean="0">
                <a:solidFill>
                  <a:schemeClr val="bg1"/>
                </a:solidFill>
              </a:rPr>
              <a:t>учится </a:t>
            </a:r>
            <a:r>
              <a:rPr lang="ru-RU" sz="2400" dirty="0" err="1">
                <a:solidFill>
                  <a:schemeClr val="bg1"/>
                </a:solidFill>
              </a:rPr>
              <a:t>offsets</a:t>
            </a:r>
            <a:r>
              <a:rPr lang="ru-RU" sz="2400" dirty="0">
                <a:solidFill>
                  <a:schemeClr val="bg1"/>
                </a:solidFill>
              </a:rPr>
              <a:t> (отступы</a:t>
            </a:r>
            <a:r>
              <a:rPr lang="ru-RU" sz="2400" dirty="0" smtClean="0">
                <a:solidFill>
                  <a:schemeClr val="bg1"/>
                </a:solidFill>
              </a:rPr>
              <a:t>).</a:t>
            </a:r>
            <a:endParaRPr lang="ru-RU" altLang="ru-RU" sz="2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00A6BA-D285-8C21-8646-F1F98B2C28CA}"/>
              </a:ext>
            </a:extLst>
          </p:cNvPr>
          <p:cNvSpPr txBox="1"/>
          <p:nvPr/>
        </p:nvSpPr>
        <p:spPr>
          <a:xfrm>
            <a:off x="122063" y="6482388"/>
            <a:ext cx="4300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blog.deepschool.ru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cv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rt-detr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F1607736-AF9E-732D-0164-9BDDD9DB31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E7F5C7F4-5AB8-5C75-6DCF-A0894555A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3" y="2330635"/>
            <a:ext cx="3545732" cy="221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511B5673-BB15-21A2-53FE-BE4D97D8F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3" y="4589597"/>
            <a:ext cx="3494932" cy="195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blog.deepschool.ru/wp-content/uploads/2024/08/rt-detr-1-1024x64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729" y="2034746"/>
            <a:ext cx="7245367" cy="454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4422666" y="768259"/>
            <a:ext cx="77693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Вместо подсчёта </a:t>
            </a:r>
            <a:r>
              <a:rPr lang="ru-RU" sz="2400" dirty="0" err="1">
                <a:solidFill>
                  <a:schemeClr val="bg1"/>
                </a:solidFill>
              </a:rPr>
              <a:t>скоров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attention</a:t>
            </a:r>
            <a:r>
              <a:rPr lang="ru-RU" sz="2400" dirty="0">
                <a:solidFill>
                  <a:schemeClr val="bg1"/>
                </a:solidFill>
              </a:rPr>
              <a:t> по всем </a:t>
            </a:r>
            <a:r>
              <a:rPr lang="ru-RU" sz="2400" dirty="0" err="1">
                <a:solidFill>
                  <a:schemeClr val="bg1"/>
                </a:solidFill>
              </a:rPr>
              <a:t>токенам</a:t>
            </a:r>
            <a:r>
              <a:rPr lang="ru-RU" sz="2400" dirty="0">
                <a:solidFill>
                  <a:schemeClr val="bg1"/>
                </a:solidFill>
              </a:rPr>
              <a:t> посчитаем их по различным подмножествам около опорной точки. 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4356100" y="1003694"/>
            <a:ext cx="0" cy="58172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69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670" y="4167766"/>
            <a:ext cx="3944329" cy="2591174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8486370" y="4351841"/>
            <a:ext cx="3663199" cy="1913531"/>
            <a:chOff x="673622" y="4493561"/>
            <a:chExt cx="3017506" cy="1818837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EA08BCB4-BB07-1E45-93A1-EC7AB6DBD340}"/>
                </a:ext>
              </a:extLst>
            </p:cNvPr>
            <p:cNvSpPr/>
            <p:nvPr/>
          </p:nvSpPr>
          <p:spPr>
            <a:xfrm>
              <a:off x="970338" y="5213023"/>
              <a:ext cx="1312111" cy="1058779"/>
            </a:xfrm>
            <a:prstGeom prst="rect">
              <a:avLst/>
            </a:prstGeom>
            <a:noFill/>
            <a:ln w="41275">
              <a:solidFill>
                <a:srgbClr val="B30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9939D690-82AD-524B-AEC6-6C005A3C27E8}"/>
                </a:ext>
              </a:extLst>
            </p:cNvPr>
            <p:cNvSpPr/>
            <p:nvPr/>
          </p:nvSpPr>
          <p:spPr>
            <a:xfrm>
              <a:off x="1251075" y="5141500"/>
              <a:ext cx="2070707" cy="105877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7E52EC97-D33F-6944-B695-3D54A74C697D}"/>
                </a:ext>
              </a:extLst>
            </p:cNvPr>
            <p:cNvSpPr/>
            <p:nvPr/>
          </p:nvSpPr>
          <p:spPr>
            <a:xfrm>
              <a:off x="713664" y="4773867"/>
              <a:ext cx="1312111" cy="1058779"/>
            </a:xfrm>
            <a:prstGeom prst="rect">
              <a:avLst/>
            </a:prstGeom>
            <a:noFill/>
            <a:ln w="41275">
              <a:solidFill>
                <a:srgbClr val="9206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88898E-BFE5-FA4D-B196-4E0A5AF095CE}"/>
                </a:ext>
              </a:extLst>
            </p:cNvPr>
            <p:cNvSpPr txBox="1"/>
            <p:nvPr/>
          </p:nvSpPr>
          <p:spPr>
            <a:xfrm>
              <a:off x="673622" y="4493561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accent2">
                      <a:lumMod val="75000"/>
                    </a:schemeClr>
                  </a:solidFill>
                </a:rPr>
                <a:t>0.55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2241756" y="5060165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FF00"/>
                  </a:solidFill>
                </a:rPr>
                <a:t>0.</a:t>
              </a:r>
              <a:r>
                <a:rPr lang="en-US" dirty="0">
                  <a:solidFill>
                    <a:srgbClr val="FFFF00"/>
                  </a:solidFill>
                </a:rPr>
                <a:t>6</a:t>
              </a:r>
              <a:r>
                <a:rPr lang="ru-RU" dirty="0">
                  <a:solidFill>
                    <a:srgbClr val="FFFF00"/>
                  </a:solidFill>
                </a:rPr>
                <a:t>5</a:t>
              </a:r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AFBAA495-61BC-0746-802B-32FD657B82EF}"/>
                </a:ext>
              </a:extLst>
            </p:cNvPr>
            <p:cNvSpPr/>
            <p:nvPr/>
          </p:nvSpPr>
          <p:spPr>
            <a:xfrm>
              <a:off x="1947330" y="5560968"/>
              <a:ext cx="1267391" cy="751430"/>
            </a:xfrm>
            <a:prstGeom prst="rect">
              <a:avLst/>
            </a:prstGeom>
            <a:noFill/>
            <a:ln w="41275">
              <a:solidFill>
                <a:srgbClr val="ED00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1B1EA3-488E-004C-AEAD-2D461E5F4F89}"/>
                </a:ext>
              </a:extLst>
            </p:cNvPr>
            <p:cNvSpPr txBox="1"/>
            <p:nvPr/>
          </p:nvSpPr>
          <p:spPr>
            <a:xfrm>
              <a:off x="2781392" y="5275504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0.45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3097696" y="4837863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FF00"/>
                  </a:solidFill>
                </a:rPr>
                <a:t>0.</a:t>
              </a:r>
              <a:r>
                <a:rPr lang="en-US" dirty="0">
                  <a:solidFill>
                    <a:srgbClr val="FFFF00"/>
                  </a:solidFill>
                </a:rPr>
                <a:t>7</a:t>
              </a:r>
              <a:endParaRPr lang="ru-RU" dirty="0">
                <a:solidFill>
                  <a:srgbClr val="FFFF00"/>
                </a:solidFill>
              </a:endParaRPr>
            </a:p>
          </p:txBody>
        </p:sp>
      </p:grpSp>
      <p:sp>
        <p:nvSpPr>
          <p:cNvPr id="127" name="Заголовок 1"/>
          <p:cNvSpPr txBox="1">
            <a:spLocks noGrp="1"/>
          </p:cNvSpPr>
          <p:nvPr>
            <p:ph type="title"/>
          </p:nvPr>
        </p:nvSpPr>
        <p:spPr>
          <a:xfrm>
            <a:off x="358922" y="365125"/>
            <a:ext cx="11716963" cy="11443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Архитектуры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r>
              <a:rPr lang="ru-RU" sz="4800" b="1" dirty="0">
                <a:solidFill>
                  <a:schemeClr val="bg1"/>
                </a:solidFill>
              </a:rPr>
              <a:t> и </a:t>
            </a:r>
            <a:r>
              <a:rPr lang="en-US" sz="4800" b="1" dirty="0">
                <a:solidFill>
                  <a:schemeClr val="bg1"/>
                </a:solidFill>
              </a:rPr>
              <a:t>R-CNN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8" name="Объект 2"/>
          <p:cNvSpPr txBox="1">
            <a:spLocks noGrp="1"/>
          </p:cNvSpPr>
          <p:nvPr>
            <p:ph type="body" idx="1"/>
          </p:nvPr>
        </p:nvSpPr>
        <p:spPr>
          <a:xfrm>
            <a:off x="193118" y="1296585"/>
            <a:ext cx="11716962" cy="273222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en-US" sz="2400" b="1" dirty="0">
                <a:solidFill>
                  <a:schemeClr val="bg1"/>
                </a:solidFill>
              </a:rPr>
              <a:t>Object detection – </a:t>
            </a:r>
            <a:r>
              <a:rPr lang="ru-RU" sz="2400" b="1" dirty="0" err="1">
                <a:solidFill>
                  <a:schemeClr val="bg1"/>
                </a:solidFill>
              </a:rPr>
              <a:t>комибнация</a:t>
            </a:r>
            <a:r>
              <a:rPr lang="ru-RU" sz="2400" b="1" dirty="0">
                <a:solidFill>
                  <a:schemeClr val="bg1"/>
                </a:solidFill>
              </a:rPr>
              <a:t> задач регрессии и классификации</a:t>
            </a:r>
          </a:p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 изначальной идеи – проверка участков входного изображения </a:t>
            </a:r>
            <a:r>
              <a:rPr lang="en-US" sz="2400" dirty="0">
                <a:solidFill>
                  <a:schemeClr val="bg1"/>
                </a:solidFill>
              </a:rPr>
              <a:t>Region of Interests ROI</a:t>
            </a:r>
          </a:p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Определение уверенности объекта (</a:t>
            </a:r>
            <a:r>
              <a:rPr lang="ru-RU" sz="2400" dirty="0" err="1">
                <a:solidFill>
                  <a:schemeClr val="bg1"/>
                </a:solidFill>
              </a:rPr>
              <a:t>объектность</a:t>
            </a:r>
            <a:r>
              <a:rPr lang="ru-RU" sz="2400" dirty="0">
                <a:solidFill>
                  <a:schemeClr val="bg1"/>
                </a:solidFill>
              </a:rPr>
              <a:t>), класса, и координат для потенциального объекта.</a:t>
            </a:r>
          </a:p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Проблемы: участков много, результаты неоднозначны</a:t>
            </a: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16" y="4170218"/>
            <a:ext cx="4787574" cy="25117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652" y="4170218"/>
            <a:ext cx="3395019" cy="2511772"/>
          </a:xfrm>
          <a:prstGeom prst="rect">
            <a:avLst/>
          </a:prstGeom>
          <a:solidFill>
            <a:schemeClr val="bg2"/>
          </a:solidFill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A0A21B-F8AE-3574-4293-6B7CC1C7E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4E3F20CB-B68C-2D40-80C7-E254C93A8D7B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1AB58B28-8028-14EF-1400-38CDDB7C18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9B1A7DB5-CD4D-A484-601D-A9ABDDF2A4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/>
              <a:t>в каждой паре (сходимость боксов и классов).</a:t>
            </a:r>
          </a:p>
          <a:p>
            <a:r>
              <a:rPr lang="ru-RU" dirty="0"/>
              <a:t/>
            </a:r>
            <a:br>
              <a:rPr lang="ru-RU" dirty="0"/>
            </a:br>
            <a:endParaRPr lang="e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73BBFE-14BA-3076-C49F-D9D86E44AA13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A939661E-7FD9-634C-59F9-474F08BC88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B2040EA-2AE9-496F-2475-2DCB89FF2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306" y="3121492"/>
            <a:ext cx="11071046" cy="33583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DC28F0-9B41-9599-B8B0-45A8E6DFC68F}"/>
              </a:ext>
            </a:extLst>
          </p:cNvPr>
          <p:cNvSpPr txBox="1"/>
          <p:nvPr/>
        </p:nvSpPr>
        <p:spPr>
          <a:xfrm>
            <a:off x="2743081" y="6453744"/>
            <a:ext cx="6131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arxiv.org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pdf</a:t>
            </a:r>
            <a:r>
              <a:rPr lang="ru-RU" dirty="0">
                <a:solidFill>
                  <a:schemeClr val="bg1"/>
                </a:solidFill>
              </a:rPr>
              <a:t>/2409.08475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E8312E-6ADA-DC64-9C7F-FE7222E7E7AC}"/>
              </a:ext>
            </a:extLst>
          </p:cNvPr>
          <p:cNvSpPr txBox="1"/>
          <p:nvPr/>
        </p:nvSpPr>
        <p:spPr>
          <a:xfrm>
            <a:off x="1628320" y="6127239"/>
            <a:ext cx="6156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arxiv.org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pdf</a:t>
            </a:r>
            <a:r>
              <a:rPr lang="ru-RU" dirty="0">
                <a:solidFill>
                  <a:schemeClr val="bg1"/>
                </a:solidFill>
              </a:rPr>
              <a:t>/2407.17140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E6B156-2DE2-770B-F5EA-C1B548BF1113}"/>
              </a:ext>
            </a:extLst>
          </p:cNvPr>
          <p:cNvSpPr txBox="1"/>
          <p:nvPr/>
        </p:nvSpPr>
        <p:spPr>
          <a:xfrm>
            <a:off x="5827678" y="2752573"/>
            <a:ext cx="75593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github.com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lyuwenyu</a:t>
            </a:r>
            <a:r>
              <a:rPr lang="ru-RU" dirty="0">
                <a:solidFill>
                  <a:schemeClr val="bg1"/>
                </a:solidFill>
              </a:rPr>
              <a:t>/RT-DETR/</a:t>
            </a:r>
            <a:r>
              <a:rPr lang="ru-RU" dirty="0" err="1">
                <a:solidFill>
                  <a:schemeClr val="bg1"/>
                </a:solidFill>
              </a:rPr>
              <a:t>tree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main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rtdetr_pytorch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C7E8D1-AA00-42F0-8AB2-6A41AF9FF3B4}"/>
              </a:ext>
            </a:extLst>
          </p:cNvPr>
          <p:cNvSpPr txBox="1"/>
          <p:nvPr/>
        </p:nvSpPr>
        <p:spPr>
          <a:xfrm>
            <a:off x="3406558" y="2040102"/>
            <a:ext cx="6156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github.com</a:t>
            </a:r>
            <a:r>
              <a:rPr lang="ru-RU" dirty="0"/>
              <a:t>/</a:t>
            </a:r>
            <a:r>
              <a:rPr lang="ru-RU" dirty="0" err="1"/>
              <a:t>roboflow</a:t>
            </a:r>
            <a:r>
              <a:rPr lang="ru-RU" dirty="0"/>
              <a:t>/</a:t>
            </a:r>
            <a:r>
              <a:rPr lang="ru-RU" dirty="0" err="1"/>
              <a:t>notebooks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680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D4C879-1068-0490-9F00-CA258F0C9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4A99FC0F-9626-1E71-2628-FAA3BB7DE602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BABCFF0C-C070-C928-9A6A-EB05176730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ru-RU" altLang="ru-RU" sz="4800" b="1" dirty="0" err="1">
                <a:solidFill>
                  <a:schemeClr val="bg1"/>
                </a:solidFill>
              </a:rPr>
              <a:t>Decoder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07FC0E69-43C8-D8F0-734F-B717FE98A0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ru-RU" altLang="ru-RU" dirty="0" smtClean="0">
                <a:solidFill>
                  <a:schemeClr val="bg1"/>
                </a:solidFill>
                <a:latin typeface="Inter"/>
              </a:rPr>
              <a:t> </a:t>
            </a:r>
            <a:r>
              <a:rPr lang="ru-RU" altLang="ru-RU" dirty="0" err="1" smtClean="0">
                <a:solidFill>
                  <a:schemeClr val="bg1"/>
                </a:solidFill>
                <a:latin typeface="Inter"/>
              </a:rPr>
              <a:t>MSDeformableAttention</a:t>
            </a:r>
            <a:endParaRPr lang="ru-RU" altLang="ru-RU" dirty="0">
              <a:solidFill>
                <a:schemeClr val="bg1"/>
              </a:solidFill>
              <a:latin typeface="Inter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ru-RU" altLang="ru-RU" dirty="0" smtClean="0">
                <a:solidFill>
                  <a:schemeClr val="bg1"/>
                </a:solidFill>
                <a:latin typeface="Inter"/>
              </a:rPr>
              <a:t> </a:t>
            </a:r>
            <a:r>
              <a:rPr lang="ru-RU" altLang="ru-RU" dirty="0" err="1" smtClean="0">
                <a:solidFill>
                  <a:schemeClr val="bg1"/>
                </a:solidFill>
                <a:latin typeface="Inter"/>
              </a:rPr>
              <a:t>Transformer</a:t>
            </a:r>
            <a:r>
              <a:rPr lang="ru-RU" altLang="ru-RU" dirty="0" smtClean="0">
                <a:solidFill>
                  <a:schemeClr val="bg1"/>
                </a:solidFill>
                <a:latin typeface="Inter"/>
              </a:rPr>
              <a:t> </a:t>
            </a:r>
            <a:r>
              <a:rPr lang="ru-RU" altLang="ru-RU" dirty="0" err="1">
                <a:solidFill>
                  <a:schemeClr val="bg1"/>
                </a:solidFill>
                <a:latin typeface="Inter"/>
              </a:rPr>
              <a:t>Decoder</a:t>
            </a:r>
            <a:endParaRPr lang="ru-RU" altLang="ru-RU" dirty="0">
              <a:solidFill>
                <a:schemeClr val="bg1"/>
              </a:solidFill>
              <a:latin typeface="Inter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ru-RU" altLang="ru-RU" dirty="0" smtClean="0">
                <a:solidFill>
                  <a:schemeClr val="bg1"/>
                </a:solidFill>
                <a:latin typeface="Inter"/>
              </a:rPr>
              <a:t> </a:t>
            </a:r>
            <a:r>
              <a:rPr lang="ru-RU" altLang="ru-RU" dirty="0" err="1" smtClean="0">
                <a:solidFill>
                  <a:schemeClr val="bg1"/>
                </a:solidFill>
                <a:latin typeface="Inter"/>
              </a:rPr>
              <a:t>Query</a:t>
            </a:r>
            <a:r>
              <a:rPr lang="ru-RU" altLang="ru-RU" dirty="0" smtClean="0">
                <a:solidFill>
                  <a:schemeClr val="bg1"/>
                </a:solidFill>
                <a:latin typeface="Inter"/>
              </a:rPr>
              <a:t> </a:t>
            </a:r>
            <a:r>
              <a:rPr lang="ru-RU" altLang="ru-RU" dirty="0" err="1">
                <a:solidFill>
                  <a:schemeClr val="bg1"/>
                </a:solidFill>
                <a:latin typeface="Inter"/>
              </a:rPr>
              <a:t>Selection</a:t>
            </a:r>
            <a:endParaRPr lang="ru-RU" altLang="ru-RU" dirty="0">
              <a:solidFill>
                <a:schemeClr val="bg1"/>
              </a:solidFill>
              <a:latin typeface="Inter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1800" b="1" dirty="0">
              <a:solidFill>
                <a:srgbClr val="071A3D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b="1" dirty="0" err="1" smtClean="0">
                <a:solidFill>
                  <a:srgbClr val="1D1D1D"/>
                </a:solidFill>
                <a:latin typeface="Inter"/>
              </a:rPr>
              <a:t>Deformable</a:t>
            </a:r>
            <a:r>
              <a:rPr lang="ru-RU" altLang="ru-RU" b="1" dirty="0" smtClean="0">
                <a:solidFill>
                  <a:srgbClr val="1D1D1D"/>
                </a:solidFill>
                <a:latin typeface="Inter"/>
              </a:rPr>
              <a:t> </a:t>
            </a:r>
            <a:r>
              <a:rPr lang="ru-RU" altLang="ru-RU" b="1" dirty="0" err="1">
                <a:solidFill>
                  <a:srgbClr val="1D1D1D"/>
                </a:solidFill>
                <a:latin typeface="Inter"/>
              </a:rPr>
              <a:t>Attention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 </a:t>
            </a:r>
            <a:r>
              <a:rPr lang="ru-RU" altLang="ru-RU" dirty="0" smtClean="0">
                <a:solidFill>
                  <a:srgbClr val="1D1D1D"/>
                </a:solidFill>
                <a:latin typeface="Inter"/>
              </a:rPr>
              <a:t>- применение 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идеи </a:t>
            </a:r>
            <a:r>
              <a:rPr lang="ru-RU" altLang="ru-RU" dirty="0" err="1">
                <a:solidFill>
                  <a:srgbClr val="1D1D1D"/>
                </a:solidFill>
                <a:latin typeface="Inter"/>
              </a:rPr>
              <a:t>deformable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 </a:t>
            </a:r>
            <a:r>
              <a:rPr lang="ru-RU" altLang="ru-RU" dirty="0" err="1">
                <a:solidFill>
                  <a:srgbClr val="1D1D1D"/>
                </a:solidFill>
                <a:latin typeface="Inter"/>
              </a:rPr>
              <a:t>convolution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 к механизму внимания. Давайте вспомним, что это такое   </a:t>
            </a:r>
            <a:r>
              <a:rPr lang="ru-RU" altLang="ru-RU" sz="4400" dirty="0">
                <a:solidFill>
                  <a:srgbClr val="1D1D1D"/>
                </a:solidFill>
                <a:latin typeface="Inter"/>
              </a:rPr>
              <a:t>      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.</a:t>
            </a:r>
            <a:endParaRPr lang="ru-RU" altLang="ru-RU" sz="16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b="1" dirty="0">
                <a:solidFill>
                  <a:srgbClr val="1D1D1D"/>
                </a:solidFill>
                <a:latin typeface="Inter"/>
              </a:rPr>
              <a:t>Классические 2D-свёртки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 — фундаментальная операция для всего CV. Однако они содержат ряд важных ограничений. Одно из самых главных — учёт только локального фиксированного контекста. На практике это может серьёзно сказываться на качестве модели. Например, рецептивные поля для маленьких и больших объектов на изображении должны быть различны, а именно — как-то пропорциональны их размерам, чтобы мы могли лучше захватывать сам объект.</a:t>
            </a:r>
            <a:endParaRPr lang="ru-RU" altLang="ru-RU" sz="16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b="1" dirty="0" err="1">
                <a:solidFill>
                  <a:srgbClr val="1D1D1D"/>
                </a:solidFill>
                <a:latin typeface="Inter"/>
              </a:rPr>
              <a:t>Deformable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 </a:t>
            </a:r>
            <a:r>
              <a:rPr lang="ru-RU" altLang="ru-RU" b="1" dirty="0">
                <a:solidFill>
                  <a:srgbClr val="1D1D1D"/>
                </a:solidFill>
                <a:latin typeface="Inter"/>
              </a:rPr>
              <a:t>свёртки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 (способные менять форму) были предложены для решения этой проблемы. Здесь мы будем для каждой свёртки учить ещё и </a:t>
            </a:r>
            <a:r>
              <a:rPr lang="ru-RU" altLang="ru-RU" dirty="0" err="1">
                <a:solidFill>
                  <a:srgbClr val="1D1D1D"/>
                </a:solidFill>
                <a:latin typeface="Inter"/>
              </a:rPr>
              <a:t>offsets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 (отступы) к ней. Таким образом, мы сможем выйти за рамки обычного рецептивного поля и собрать дополнительную информацию из контекста.</a:t>
            </a:r>
            <a:endParaRPr lang="ru-RU" altLang="ru-RU" sz="16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b="1" dirty="0">
                <a:solidFill>
                  <a:srgbClr val="1D1D1D"/>
                </a:solidFill>
                <a:latin typeface="Inter"/>
              </a:rPr>
              <a:t>Ключевой момент: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 отступы не перемещают веса свёрток на другие пиксели, а делают это более гибко — могут затрагиваться границы сразу нескольких пикселей. Для подсчёта значения обычно используется интерполяция.</a:t>
            </a:r>
            <a:endParaRPr lang="ru-RU" altLang="ru-RU" sz="4000" dirty="0"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00A6BA-D285-8C21-8646-F1F98B2C28CA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F1607736-AF9E-732D-0164-9BDDD9DB31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E7F5C7F4-5AB8-5C75-6DCF-A0894555A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841" y="4569814"/>
            <a:ext cx="5272568" cy="330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511B5673-BB15-21A2-53FE-BE4D97D8F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968" y="4033381"/>
            <a:ext cx="5014032" cy="280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87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ECBEDE-14CF-07CB-144B-049101286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C7BC3B75-1180-4E96-16E3-6B507ADFB8EC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3A784E16-3BBF-F73A-41A1-BA981A38EE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5502" y="924024"/>
            <a:ext cx="11829450" cy="29162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2200" dirty="0" smtClean="0">
                <a:solidFill>
                  <a:schemeClr val="bg1"/>
                </a:solidFill>
              </a:rPr>
              <a:t>СС</a:t>
            </a:r>
            <a:r>
              <a:rPr lang="en-US" sz="2200" dirty="0" smtClean="0">
                <a:solidFill>
                  <a:schemeClr val="bg1"/>
                </a:solidFill>
              </a:rPr>
              <a:t>FF</a:t>
            </a:r>
            <a:r>
              <a:rPr lang="ru-RU" sz="2200" dirty="0" smtClean="0">
                <a:solidFill>
                  <a:schemeClr val="bg1"/>
                </a:solidFill>
              </a:rPr>
              <a:t>(</a:t>
            </a:r>
            <a:r>
              <a:rPr lang="en" sz="2200" dirty="0" smtClean="0">
                <a:solidFill>
                  <a:schemeClr val="bg1"/>
                </a:solidFill>
              </a:rPr>
              <a:t>CNN-based Cross-scale Feature Fusion</a:t>
            </a:r>
            <a:r>
              <a:rPr lang="ru-RU" sz="2200" dirty="0" smtClean="0">
                <a:solidFill>
                  <a:schemeClr val="bg1"/>
                </a:solidFill>
              </a:rPr>
              <a:t>) - модифицированный</a:t>
            </a:r>
            <a:r>
              <a:rPr lang="en-US" sz="2200" dirty="0" smtClean="0">
                <a:solidFill>
                  <a:schemeClr val="bg1"/>
                </a:solidFill>
              </a:rPr>
              <a:t> NECK-</a:t>
            </a:r>
            <a:r>
              <a:rPr lang="ru-RU" sz="2200" dirty="0" smtClean="0">
                <a:solidFill>
                  <a:schemeClr val="bg1"/>
                </a:solidFill>
              </a:rPr>
              <a:t>блок </a:t>
            </a:r>
            <a:r>
              <a:rPr lang="en-US" sz="2200" dirty="0" smtClean="0">
                <a:solidFill>
                  <a:schemeClr val="bg1"/>
                </a:solidFill>
              </a:rPr>
              <a:t>PAN-like</a:t>
            </a:r>
            <a:endParaRPr lang="ru-RU" sz="2200" dirty="0" smtClean="0">
              <a:solidFill>
                <a:schemeClr val="bg1"/>
              </a:solidFill>
            </a:endParaRPr>
          </a:p>
          <a:p>
            <a:r>
              <a:rPr lang="ru-RU" sz="2200" dirty="0">
                <a:solidFill>
                  <a:schemeClr val="bg1"/>
                </a:solidFill>
              </a:rPr>
              <a:t>Цель </a:t>
            </a:r>
            <a:r>
              <a:rPr lang="ru-RU" sz="2200" dirty="0" smtClean="0">
                <a:solidFill>
                  <a:schemeClr val="bg1"/>
                </a:solidFill>
              </a:rPr>
              <a:t>– формирование </a:t>
            </a:r>
            <a:r>
              <a:rPr lang="ru-RU" sz="2200" dirty="0" err="1" smtClean="0">
                <a:solidFill>
                  <a:schemeClr val="bg1"/>
                </a:solidFill>
              </a:rPr>
              <a:t>фич</a:t>
            </a:r>
            <a:r>
              <a:rPr lang="ru-RU" sz="2200" dirty="0" smtClean="0">
                <a:solidFill>
                  <a:schemeClr val="bg1"/>
                </a:solidFill>
              </a:rPr>
              <a:t> из разных масштабов </a:t>
            </a:r>
            <a:r>
              <a:rPr lang="en-US" sz="2200" dirty="0" smtClean="0">
                <a:solidFill>
                  <a:schemeClr val="bg1"/>
                </a:solidFill>
              </a:rPr>
              <a:t>(Fusion)</a:t>
            </a:r>
          </a:p>
          <a:p>
            <a:r>
              <a:rPr lang="en-US" sz="2200" dirty="0" smtClean="0">
                <a:solidFill>
                  <a:schemeClr val="bg1"/>
                </a:solidFill>
              </a:rPr>
              <a:t>two 1 × 1 convolutions are used to adjust the number of channels, </a:t>
            </a:r>
            <a:r>
              <a:rPr lang="en-US" sz="2200" b="1" i="1" dirty="0" smtClean="0">
                <a:solidFill>
                  <a:schemeClr val="bg1"/>
                </a:solidFill>
              </a:rPr>
              <a:t>N</a:t>
            </a:r>
            <a:r>
              <a:rPr lang="en-US" sz="2200" b="1" dirty="0" smtClean="0">
                <a:solidFill>
                  <a:schemeClr val="bg1"/>
                </a:solidFill>
              </a:rPr>
              <a:t> </a:t>
            </a:r>
            <a:r>
              <a:rPr lang="en-US" sz="2200" b="1" dirty="0" err="1" smtClean="0">
                <a:solidFill>
                  <a:schemeClr val="bg1"/>
                </a:solidFill>
              </a:rPr>
              <a:t>RepBlocks</a:t>
            </a:r>
            <a:r>
              <a:rPr lang="en-US" sz="2200" b="1" dirty="0" smtClean="0">
                <a:solidFill>
                  <a:schemeClr val="bg1"/>
                </a:solidFill>
              </a:rPr>
              <a:t> composed of </a:t>
            </a:r>
            <a:r>
              <a:rPr lang="en-US" sz="2200" b="1" dirty="0" err="1" smtClean="0">
                <a:solidFill>
                  <a:schemeClr val="bg1"/>
                </a:solidFill>
              </a:rPr>
              <a:t>RepConv</a:t>
            </a:r>
            <a:r>
              <a:rPr lang="en-US" sz="2200" b="1" dirty="0" smtClean="0">
                <a:solidFill>
                  <a:schemeClr val="bg1"/>
                </a:solidFill>
              </a:rPr>
              <a:t> </a:t>
            </a:r>
            <a:r>
              <a:rPr lang="en-US" sz="2200" dirty="0" smtClean="0">
                <a:solidFill>
                  <a:schemeClr val="bg1"/>
                </a:solidFill>
              </a:rPr>
              <a:t>are used for </a:t>
            </a:r>
            <a:r>
              <a:rPr lang="en-US" sz="2200" b="1" dirty="0" smtClean="0">
                <a:solidFill>
                  <a:schemeClr val="bg1"/>
                </a:solidFill>
              </a:rPr>
              <a:t>feature</a:t>
            </a:r>
            <a:r>
              <a:rPr lang="en-US" sz="2200" dirty="0" smtClean="0">
                <a:solidFill>
                  <a:schemeClr val="bg1"/>
                </a:solidFill>
              </a:rPr>
              <a:t> </a:t>
            </a:r>
            <a:r>
              <a:rPr lang="en-US" sz="2200" b="1" dirty="0" smtClean="0">
                <a:solidFill>
                  <a:schemeClr val="bg1"/>
                </a:solidFill>
              </a:rPr>
              <a:t>fusion</a:t>
            </a:r>
            <a:r>
              <a:rPr lang="en-US" sz="2200" dirty="0" smtClean="0">
                <a:solidFill>
                  <a:schemeClr val="bg1"/>
                </a:solidFill>
              </a:rPr>
              <a:t>, and the </a:t>
            </a:r>
            <a:r>
              <a:rPr lang="en-US" sz="2200" b="1" dirty="0" smtClean="0">
                <a:solidFill>
                  <a:schemeClr val="bg1"/>
                </a:solidFill>
              </a:rPr>
              <a:t>two-path outputs are fused by element-wise add.</a:t>
            </a:r>
            <a:endParaRPr lang="ru-RU" sz="2200" dirty="0">
              <a:solidFill>
                <a:schemeClr val="bg1"/>
              </a:solidFill>
            </a:endParaRPr>
          </a:p>
          <a:p>
            <a:endParaRPr lang="ru-RU" sz="2200" dirty="0" smtClea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311783-FE14-092C-F443-A4E0320C0B67}"/>
              </a:ext>
            </a:extLst>
          </p:cNvPr>
          <p:cNvSpPr txBox="1"/>
          <p:nvPr/>
        </p:nvSpPr>
        <p:spPr>
          <a:xfrm>
            <a:off x="22814" y="6306076"/>
            <a:ext cx="4300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blog.deepschool.ru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cv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rt-detr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2814" y="6630843"/>
            <a:ext cx="78913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https://sh-tsang.medium.com/review-detrs-beat-yolos-on-real-time-object-detection-9d10b5bccf9b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653727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https://www.labellerr.com/blog/rt-detr-the-real-time-end-to-end-object-detector/</a:t>
            </a: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/>
          </p:cNvSpPr>
          <p:nvPr/>
        </p:nvSpPr>
        <p:spPr>
          <a:xfrm>
            <a:off x="88744" y="1490411"/>
            <a:ext cx="11829450" cy="51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300" dirty="0" smtClean="0">
              <a:solidFill>
                <a:schemeClr val="bg1"/>
              </a:solidFill>
            </a:endParaRPr>
          </a:p>
        </p:txBody>
      </p:sp>
      <p:pic>
        <p:nvPicPr>
          <p:cNvPr id="1036" name="Picture 12" descr="https://miro.medium.com/v2/resize:fit:454/1*yQ9sORHAovWFTXqMZYuKW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17" y="3854465"/>
            <a:ext cx="3457575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463628" y="5648011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ohne"/>
              </a:rPr>
              <a:t>Fusion Block in CCFF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0" name="Picture 10" descr="https://www.researchgate.net/publication/380106738/figure/fig1/AS:11431281238994733@1714134675099/Structure-Diagram-of-RT-DETR_W64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5" r="32959"/>
          <a:stretch/>
        </p:blipFill>
        <p:spPr bwMode="auto">
          <a:xfrm>
            <a:off x="4908884" y="2909178"/>
            <a:ext cx="2772077" cy="339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93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BC5B51-04D6-66EF-7534-11DDDACA9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7476012F-32C5-18AA-34CA-405C4C2FD94E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9EB0B61F-A421-1FD2-CD41-D351A731F6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73FEF397-0411-2209-C3E2-93CD1BAF83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" sz="2400" b="1" dirty="0">
                <a:solidFill>
                  <a:schemeClr val="bg1"/>
                </a:solidFill>
              </a:rPr>
              <a:t>Intra-scale (</a:t>
            </a:r>
            <a:r>
              <a:rPr lang="ru-RU" sz="2400" b="1" dirty="0">
                <a:solidFill>
                  <a:schemeClr val="bg1"/>
                </a:solidFill>
              </a:rPr>
              <a:t>внутреннее) </a:t>
            </a:r>
            <a:r>
              <a:rPr lang="ru-RU" sz="2400" b="1" dirty="0" err="1">
                <a:solidFill>
                  <a:schemeClr val="bg1"/>
                </a:solidFill>
              </a:rPr>
              <a:t>трансформерное</a:t>
            </a:r>
            <a:r>
              <a:rPr lang="ru-RU" sz="2400" b="1" dirty="0">
                <a:solidFill>
                  <a:schemeClr val="bg1"/>
                </a:solidFill>
              </a:rPr>
              <a:t> преобразование</a:t>
            </a:r>
            <a:r>
              <a:rPr lang="ru-RU" sz="2400" dirty="0">
                <a:solidFill>
                  <a:schemeClr val="bg1"/>
                </a:solidFill>
              </a:rPr>
              <a:t> только на </a:t>
            </a:r>
            <a:r>
              <a:rPr lang="en" sz="2400" dirty="0">
                <a:solidFill>
                  <a:schemeClr val="bg1"/>
                </a:solidFill>
              </a:rPr>
              <a:t>S5. </a:t>
            </a:r>
            <a:r>
              <a:rPr lang="ru-RU" sz="2400" dirty="0">
                <a:solidFill>
                  <a:schemeClr val="bg1"/>
                </a:solidFill>
              </a:rPr>
              <a:t>Почему только на </a:t>
            </a:r>
            <a:r>
              <a:rPr lang="en" sz="2400" dirty="0">
                <a:solidFill>
                  <a:schemeClr val="bg1"/>
                </a:solidFill>
              </a:rPr>
              <a:t>S5? </a:t>
            </a:r>
            <a:r>
              <a:rPr lang="ru-RU" sz="2400" dirty="0">
                <a:solidFill>
                  <a:schemeClr val="bg1"/>
                </a:solidFill>
              </a:rPr>
              <a:t>Во-первых, это самая высокоуровневая фича, а значит, самая информативная с точки зрения семантики. Во-вторых, мы существенно сокращаем вычисления, так как работаем только с одной картой признаков.</a:t>
            </a:r>
          </a:p>
          <a:p>
            <a:r>
              <a:rPr lang="ru-RU" sz="2400" dirty="0">
                <a:solidFill>
                  <a:schemeClr val="bg1"/>
                </a:solidFill>
              </a:rPr>
              <a:t>А вот </a:t>
            </a:r>
            <a:r>
              <a:rPr lang="en" sz="2400" b="1" dirty="0">
                <a:solidFill>
                  <a:schemeClr val="bg1"/>
                </a:solidFill>
              </a:rPr>
              <a:t>cross-scale </a:t>
            </a:r>
            <a:r>
              <a:rPr lang="ru-RU" sz="2400" b="1" dirty="0">
                <a:solidFill>
                  <a:schemeClr val="bg1"/>
                </a:solidFill>
              </a:rPr>
              <a:t>взаимодействие</a:t>
            </a:r>
            <a:r>
              <a:rPr lang="ru-RU" sz="2400" dirty="0">
                <a:solidFill>
                  <a:schemeClr val="bg1"/>
                </a:solidFill>
              </a:rPr>
              <a:t> подсчитываем между </a:t>
            </a:r>
            <a:r>
              <a:rPr lang="en" sz="2400" dirty="0">
                <a:solidFill>
                  <a:schemeClr val="bg1"/>
                </a:solidFill>
              </a:rPr>
              <a:t>F5,S3,S4.</a:t>
            </a:r>
          </a:p>
          <a:p>
            <a:r>
              <a:rPr lang="ru-RU" sz="2400" dirty="0">
                <a:solidFill>
                  <a:schemeClr val="bg1"/>
                </a:solidFill>
              </a:rPr>
              <a:t>В виде формул это можно переписать так:</a:t>
            </a:r>
          </a:p>
          <a:p>
            <a:r>
              <a:rPr lang="en" sz="2400" dirty="0">
                <a:solidFill>
                  <a:schemeClr val="bg1"/>
                </a:solidFill>
              </a:rPr>
              <a:t>Q=K=V=Flatten(S5)</a:t>
            </a:r>
          </a:p>
          <a:p>
            <a:r>
              <a:rPr lang="en" sz="2400" dirty="0">
                <a:solidFill>
                  <a:schemeClr val="bg1"/>
                </a:solidFill>
              </a:rPr>
              <a:t>F5=Reshape(AIFI(Q,K,V))</a:t>
            </a:r>
          </a:p>
          <a:p>
            <a:r>
              <a:rPr lang="en" sz="2400" dirty="0">
                <a:solidFill>
                  <a:schemeClr val="bg1"/>
                </a:solidFill>
              </a:rPr>
              <a:t>O=CCFF(S3,S4,F5)</a:t>
            </a:r>
          </a:p>
          <a:p>
            <a:r>
              <a:rPr lang="ru-RU" sz="2400" dirty="0">
                <a:solidFill>
                  <a:schemeClr val="bg1"/>
                </a:solidFill>
              </a:rPr>
              <a:t>Рассмотрим теперь подробнее все компоненты нового энкодера.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9B4B24-2077-A65C-0BE7-D583AA35D53B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3CF707-6C75-B229-BBB5-294F2486EA7B}"/>
              </a:ext>
            </a:extLst>
          </p:cNvPr>
          <p:cNvSpPr txBox="1"/>
          <p:nvPr/>
        </p:nvSpPr>
        <p:spPr>
          <a:xfrm>
            <a:off x="278703" y="5118266"/>
            <a:ext cx="104936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сворачиваем пространственную размерность </a:t>
            </a:r>
            <a:r>
              <a:rPr lang="en" b="0" i="0" dirty="0">
                <a:solidFill>
                  <a:schemeClr val="bg1"/>
                </a:solidFill>
                <a:effectLst/>
                <a:latin typeface="MJXc-TeX-math-I"/>
              </a:rPr>
              <a:t>H</a:t>
            </a:r>
            <a:r>
              <a:rPr lang="en" b="0" i="0" dirty="0">
                <a:solidFill>
                  <a:schemeClr val="bg1"/>
                </a:solidFill>
                <a:effectLst/>
                <a:latin typeface="MJXc-TeX-main-R"/>
              </a:rPr>
              <a:t>∗</a:t>
            </a:r>
            <a:r>
              <a:rPr lang="en" b="0" i="0" dirty="0">
                <a:solidFill>
                  <a:schemeClr val="bg1"/>
                </a:solidFill>
                <a:effectLst/>
                <a:latin typeface="MJXc-TeX-math-I"/>
              </a:rPr>
              <a:t>W</a:t>
            </a:r>
            <a:r>
              <a:rPr lang="en" b="0" i="0" dirty="0">
                <a:solidFill>
                  <a:schemeClr val="bg1"/>
                </a:solidFill>
                <a:effectLst/>
                <a:latin typeface="Inter"/>
              </a:rPr>
              <a:t> 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во входной карте признаков </a:t>
            </a:r>
            <a:r>
              <a:rPr lang="en" b="0" i="0" dirty="0">
                <a:solidFill>
                  <a:schemeClr val="bg1"/>
                </a:solidFill>
                <a:effectLst/>
                <a:latin typeface="MJXc-TeX-math-I"/>
              </a:rPr>
              <a:t>S</a:t>
            </a:r>
            <a:r>
              <a:rPr lang="en" b="0" i="0" dirty="0">
                <a:solidFill>
                  <a:schemeClr val="bg1"/>
                </a:solidFill>
                <a:effectLst/>
                <a:latin typeface="MJXc-TeX-main-R"/>
              </a:rPr>
              <a:t>5</a:t>
            </a:r>
            <a:r>
              <a:rPr lang="en" b="0" i="0" dirty="0">
                <a:solidFill>
                  <a:schemeClr val="bg1"/>
                </a:solidFill>
                <a:effectLst/>
                <a:latin typeface="Inter"/>
              </a:rPr>
              <a:t>, 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получаем последовательность токенов и добавляем </a:t>
            </a:r>
            <a:r>
              <a:rPr lang="ru-RU" b="1" i="0" dirty="0">
                <a:solidFill>
                  <a:schemeClr val="bg1"/>
                </a:solidFill>
                <a:effectLst/>
                <a:latin typeface="Inter"/>
              </a:rPr>
              <a:t>фиксированное позиционное кодирование (</a:t>
            </a:r>
            <a:r>
              <a:rPr lang="en" b="1" i="0" dirty="0">
                <a:solidFill>
                  <a:schemeClr val="bg1"/>
                </a:solidFill>
                <a:effectLst/>
                <a:latin typeface="Inter"/>
              </a:rPr>
              <a:t>spatial positional encoding)</a:t>
            </a:r>
            <a:r>
              <a:rPr lang="en" b="0" i="0" dirty="0">
                <a:solidFill>
                  <a:schemeClr val="bg1"/>
                </a:solidFill>
                <a:effectLst/>
                <a:latin typeface="Inter"/>
              </a:rPr>
              <a:t>, 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которое поможет сети учитывать порядок фич в карте признаков.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45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9E1A9B-02F5-B084-852F-9B9DD271B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03C3515F-ED6C-91B1-1429-1929016C1658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017D8F7B-140A-77DC-2D50-2DF4ED0757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5F531913-2A31-4D6B-2E60-A4C616F812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" b="1" dirty="0"/>
              <a:t>CCFF (CNN-based Cross-scale Feature Fusion)</a:t>
            </a:r>
          </a:p>
          <a:p>
            <a:r>
              <a:rPr lang="ru-RU" dirty="0"/>
              <a:t>Итак, мы получили карты признаков </a:t>
            </a:r>
            <a:r>
              <a:rPr lang="en" dirty="0"/>
              <a:t>F5,S3,S4. </a:t>
            </a:r>
            <a:r>
              <a:rPr lang="ru-RU" dirty="0"/>
              <a:t>Теперь нужно </a:t>
            </a:r>
            <a:r>
              <a:rPr lang="ru-RU" dirty="0" err="1"/>
              <a:t>сагрегировать</a:t>
            </a:r>
            <a:r>
              <a:rPr lang="ru-RU" dirty="0"/>
              <a:t> их: обменять информацию между ними так, чтобы получить ещё более сильные фичи для дальнейшей детекции. Часто это делают с помощью </a:t>
            </a:r>
            <a:r>
              <a:rPr lang="en" dirty="0"/>
              <a:t>FPN-</a:t>
            </a:r>
            <a:r>
              <a:rPr lang="ru-RU" dirty="0"/>
              <a:t>блока или его модификаций. Смысл следующий:</a:t>
            </a:r>
          </a:p>
          <a:p>
            <a:r>
              <a:rPr lang="en" b="1" dirty="0"/>
              <a:t>Bottom-up</a:t>
            </a:r>
            <a:r>
              <a:rPr lang="en" dirty="0"/>
              <a:t> </a:t>
            </a:r>
            <a:r>
              <a:rPr lang="ru-RU" b="1" dirty="0"/>
              <a:t>стадия</a:t>
            </a:r>
            <a:r>
              <a:rPr lang="ru-RU" dirty="0"/>
              <a:t>. Формируем карты признаков в нескольких разрешениях. В нашей задаче за это ответственен </a:t>
            </a:r>
            <a:r>
              <a:rPr lang="en" dirty="0"/>
              <a:t>CNN-</a:t>
            </a:r>
            <a:r>
              <a:rPr lang="ru-RU" dirty="0" err="1"/>
              <a:t>бэкбон</a:t>
            </a:r>
            <a:r>
              <a:rPr lang="ru-RU" dirty="0"/>
              <a:t>.</a:t>
            </a:r>
          </a:p>
          <a:p>
            <a:r>
              <a:rPr lang="en" b="1" dirty="0"/>
              <a:t>Top-down</a:t>
            </a:r>
            <a:r>
              <a:rPr lang="en" dirty="0"/>
              <a:t> </a:t>
            </a:r>
            <a:r>
              <a:rPr lang="ru-RU" b="1" dirty="0"/>
              <a:t>стадия</a:t>
            </a:r>
            <a:r>
              <a:rPr lang="ru-RU" dirty="0"/>
              <a:t>. Чем выше карта, тем лучше семантика, чем ниже — детализация. Агрегируя соседние карты признаков сверху вниз, мы улучшаем детектирование объектов, поскольку обмениваем информацию между картами разных разрешений. Условно карты низкого разрешения хорошо улавливают крупные объекты, высокого разрешения — мелкие. Следовательно, это лучше использования одного разрешения.</a:t>
            </a:r>
          </a:p>
          <a:p>
            <a:r>
              <a:rPr lang="ru-RU" sz="2400" dirty="0"/>
              <a:t/>
            </a:r>
            <a:br>
              <a:rPr lang="ru-RU" sz="2400" dirty="0"/>
            </a:br>
            <a:r>
              <a:rPr lang="en" sz="2400" dirty="0"/>
              <a:t/>
            </a:r>
            <a:br>
              <a:rPr lang="en" sz="2400" dirty="0"/>
            </a:b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55D03A-1073-1FAA-54F9-45CFD29BCAAE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F61181-2578-9A9D-82D9-DF1A64886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360" y="5014808"/>
            <a:ext cx="3364822" cy="141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02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2F1118-EBEB-EDED-4A83-6B0F49B7B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08FC7904-C44A-8496-90F0-75E8828C25C7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193877CA-ADC2-379D-810F-E03095E0A5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1386498C-6B74-1D09-609A-F013E77108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ru-RU" b="1" dirty="0"/>
              <a:t>Блок </a:t>
            </a:r>
            <a:r>
              <a:rPr lang="en" b="1" dirty="0"/>
              <a:t>CNN-based Cross-scale Feature Fusion —</a:t>
            </a:r>
            <a:r>
              <a:rPr lang="en" dirty="0"/>
              <a:t> </a:t>
            </a:r>
            <a:r>
              <a:rPr lang="ru-RU" dirty="0"/>
              <a:t>серьёзная модификация </a:t>
            </a:r>
            <a:r>
              <a:rPr lang="en" dirty="0"/>
              <a:t>top-down </a:t>
            </a:r>
            <a:r>
              <a:rPr lang="ru-RU" dirty="0"/>
              <a:t>стадии </a:t>
            </a:r>
            <a:r>
              <a:rPr lang="en" dirty="0"/>
              <a:t>FPN-</a:t>
            </a:r>
            <a:r>
              <a:rPr lang="ru-RU" dirty="0"/>
              <a:t>блока. Помимо агрегации соседних карт мы ещё создаём новые фичи, которые тоже затем агрегируем. Получается каскад агрегаций фичей. Он ещё сильнее улучшает детекцию объектов.</a:t>
            </a:r>
          </a:p>
          <a:p>
            <a:r>
              <a:rPr lang="ru-RU" dirty="0"/>
              <a:t>За создание новых фичей отвечает отдельный блок — </a:t>
            </a:r>
            <a:r>
              <a:rPr lang="en" b="1" dirty="0"/>
              <a:t>Fusion (</a:t>
            </a:r>
            <a:r>
              <a:rPr lang="ru-RU" b="1" dirty="0"/>
              <a:t>или </a:t>
            </a:r>
            <a:r>
              <a:rPr lang="en" b="1" dirty="0" err="1"/>
              <a:t>CSPRepLayer</a:t>
            </a:r>
            <a:r>
              <a:rPr lang="en" b="1" dirty="0"/>
              <a:t>)</a:t>
            </a:r>
            <a:r>
              <a:rPr lang="en" dirty="0"/>
              <a:t>. </a:t>
            </a:r>
            <a:r>
              <a:rPr lang="ru-RU" dirty="0"/>
              <a:t>В нём мы:</a:t>
            </a:r>
          </a:p>
          <a:p>
            <a:r>
              <a:rPr lang="ru-RU" dirty="0" err="1"/>
              <a:t>конкатим</a:t>
            </a:r>
            <a:r>
              <a:rPr lang="ru-RU" dirty="0"/>
              <a:t> фичи;</a:t>
            </a:r>
          </a:p>
          <a:p>
            <a:r>
              <a:rPr lang="ru-RU" dirty="0"/>
              <a:t>затем разделяем их на два бранча: в первом применяем свёртку 1×1, а во-втором — комбинацию свёртки 1×1 и </a:t>
            </a:r>
            <a:r>
              <a:rPr lang="en" dirty="0"/>
              <a:t>N </a:t>
            </a:r>
            <a:r>
              <a:rPr lang="ru-RU" dirty="0"/>
              <a:t>последовательных </a:t>
            </a:r>
            <a:r>
              <a:rPr lang="en" dirty="0" err="1"/>
              <a:t>RepBlock</a:t>
            </a:r>
            <a:r>
              <a:rPr lang="en" dirty="0"/>
              <a:t>;</a:t>
            </a:r>
          </a:p>
          <a:p>
            <a:r>
              <a:rPr lang="ru-RU" b="1" dirty="0"/>
              <a:t>Ключевой момент:</a:t>
            </a:r>
            <a:r>
              <a:rPr lang="ru-RU" dirty="0"/>
              <a:t> в чём смысл этих двух бранчей? В первом мы применяем свёртку 1×1 и обмениваем информацию между каналами. Во втором обмениваем информацию и между каналами, и по пространственной размерности </a:t>
            </a:r>
            <a:r>
              <a:rPr lang="en" dirty="0"/>
              <a:t>HW. </a:t>
            </a:r>
            <a:r>
              <a:rPr lang="ru-RU" dirty="0"/>
              <a:t>Всё это сделано с помощью свёрток 1×1 и 3×3, что сильно сокращает вычисления.</a:t>
            </a:r>
          </a:p>
          <a:p>
            <a:r>
              <a:rPr lang="ru-RU" dirty="0" err="1"/>
              <a:t>конкатим</a:t>
            </a:r>
            <a:r>
              <a:rPr lang="ru-RU" dirty="0"/>
              <a:t> результаты двух веток;</a:t>
            </a:r>
          </a:p>
          <a:p>
            <a:r>
              <a:rPr lang="ru-RU" dirty="0"/>
              <a:t>распрямляем полученный тензор.</a:t>
            </a:r>
          </a:p>
          <a:p>
            <a:r>
              <a:rPr lang="ru-RU" dirty="0"/>
              <a:t>Также в </a:t>
            </a:r>
            <a:r>
              <a:rPr lang="en" b="1" dirty="0" err="1"/>
              <a:t>CSPRepLayer</a:t>
            </a:r>
            <a:r>
              <a:rPr lang="en" dirty="0"/>
              <a:t> </a:t>
            </a:r>
            <a:r>
              <a:rPr lang="ru-RU" dirty="0"/>
              <a:t>активно используется слияние </a:t>
            </a:r>
            <a:r>
              <a:rPr lang="en" dirty="0"/>
              <a:t>conv + norm </a:t>
            </a:r>
            <a:r>
              <a:rPr lang="ru-RU" dirty="0"/>
              <a:t>слоёв. Об этом можно почитать подробно </a:t>
            </a:r>
            <a:r>
              <a:rPr lang="ru-RU" dirty="0">
                <a:hlinkClick r:id="rId2"/>
              </a:rPr>
              <a:t>здесь</a:t>
            </a:r>
            <a:r>
              <a:rPr lang="ru-RU" dirty="0"/>
              <a:t> в разделе про </a:t>
            </a:r>
            <a:r>
              <a:rPr lang="ru-RU" dirty="0" err="1"/>
              <a:t>репараметризацию</a:t>
            </a:r>
            <a:r>
              <a:rPr lang="ru-RU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72C86C-05EE-9F58-AF41-AB48C615D261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8A22EEB-EBF6-E3CA-5C7D-A5354B8DD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98" y="4898510"/>
            <a:ext cx="76200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E28974-81CA-6FB1-703D-7373B0AAE1A4}"/>
              </a:ext>
            </a:extLst>
          </p:cNvPr>
          <p:cNvSpPr txBox="1"/>
          <p:nvPr/>
        </p:nvSpPr>
        <p:spPr>
          <a:xfrm>
            <a:off x="3109454" y="2463319"/>
            <a:ext cx="61440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effectLst/>
              </a:rPr>
              <a:t>С</a:t>
            </a:r>
            <a:r>
              <a:rPr lang="ru-RU" dirty="0"/>
              <a:t> — </a:t>
            </a:r>
            <a:r>
              <a:rPr lang="ru-RU" dirty="0" err="1"/>
              <a:t>конкат</a:t>
            </a:r>
            <a:r>
              <a:rPr lang="ru-RU" dirty="0"/>
              <a:t> тензоров; </a:t>
            </a:r>
            <a:r>
              <a:rPr lang="ru-RU" b="1" dirty="0">
                <a:effectLst/>
              </a:rPr>
              <a:t>+</a:t>
            </a:r>
            <a:r>
              <a:rPr lang="ru-RU" dirty="0"/>
              <a:t> — поэлементное сложение тензоров; </a:t>
            </a:r>
            <a:r>
              <a:rPr lang="en" b="1" dirty="0">
                <a:effectLst/>
              </a:rPr>
              <a:t>F</a:t>
            </a:r>
            <a:r>
              <a:rPr lang="en" dirty="0"/>
              <a:t> — </a:t>
            </a:r>
            <a:r>
              <a:rPr lang="ru-RU" dirty="0"/>
              <a:t>распрямление тензора в вектор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816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98902F-55D3-D518-8A25-5C6C851AD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66270E7A-68AF-06DB-CDDE-8F257107D2EB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3A56F237-B6F5-743E-B879-7C24A0196E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RT-DETR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ru-RU" sz="4800" b="1" dirty="0" err="1">
                <a:solidFill>
                  <a:schemeClr val="bg1"/>
                </a:solidFill>
              </a:rPr>
              <a:t>Query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ru-RU" sz="4800" b="1" dirty="0" err="1" smtClean="0">
                <a:solidFill>
                  <a:schemeClr val="bg1"/>
                </a:solidFill>
              </a:rPr>
              <a:t>Selection</a:t>
            </a:r>
            <a:r>
              <a:rPr lang="ru-RU" sz="4800" b="1" dirty="0" smtClean="0">
                <a:solidFill>
                  <a:schemeClr val="bg1"/>
                </a:solidFill>
              </a:rPr>
              <a:t> + </a:t>
            </a:r>
            <a:r>
              <a:rPr lang="en-US" sz="4800" b="1" dirty="0" smtClean="0">
                <a:solidFill>
                  <a:schemeClr val="bg1"/>
                </a:solidFill>
              </a:rPr>
              <a:t>loss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2D926603-143A-7BC8-586D-7A28BBBAA1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5100" y="774700"/>
            <a:ext cx="8890000" cy="6083300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Среди </a:t>
            </a:r>
            <a:r>
              <a:rPr lang="ru-RU" dirty="0">
                <a:solidFill>
                  <a:schemeClr val="bg1"/>
                </a:solidFill>
              </a:rPr>
              <a:t>недостатков DETR </a:t>
            </a:r>
            <a:r>
              <a:rPr lang="ru-RU" dirty="0" smtClean="0">
                <a:solidFill>
                  <a:schemeClr val="bg1"/>
                </a:solidFill>
              </a:rPr>
              <a:t>проблема с </a:t>
            </a:r>
            <a:r>
              <a:rPr lang="ru-RU" dirty="0">
                <a:solidFill>
                  <a:schemeClr val="bg1"/>
                </a:solidFill>
              </a:rPr>
              <a:t>обучением, вызванную инициализацией </a:t>
            </a:r>
            <a:r>
              <a:rPr lang="ru-RU" dirty="0" err="1">
                <a:solidFill>
                  <a:schemeClr val="bg1"/>
                </a:solidFill>
              </a:rPr>
              <a:t>object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queries</a:t>
            </a:r>
            <a:r>
              <a:rPr lang="ru-RU" dirty="0">
                <a:solidFill>
                  <a:schemeClr val="bg1"/>
                </a:solidFill>
              </a:rPr>
              <a:t> и последующим их обучением.</a:t>
            </a:r>
          </a:p>
          <a:p>
            <a:r>
              <a:rPr lang="ru-RU" dirty="0">
                <a:solidFill>
                  <a:schemeClr val="bg1"/>
                </a:solidFill>
              </a:rPr>
              <a:t>В RT-DETR </a:t>
            </a:r>
            <a:r>
              <a:rPr lang="ru-RU" dirty="0" smtClean="0">
                <a:solidFill>
                  <a:schemeClr val="bg1"/>
                </a:solidFill>
              </a:rPr>
              <a:t>: </a:t>
            </a:r>
            <a:r>
              <a:rPr lang="ru-RU" dirty="0">
                <a:solidFill>
                  <a:schemeClr val="bg1"/>
                </a:solidFill>
              </a:rPr>
              <a:t>после </a:t>
            </a:r>
            <a:r>
              <a:rPr lang="ru-RU" dirty="0" err="1">
                <a:solidFill>
                  <a:schemeClr val="bg1"/>
                </a:solidFill>
              </a:rPr>
              <a:t>энкодера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smtClean="0">
                <a:solidFill>
                  <a:schemeClr val="bg1"/>
                </a:solidFill>
              </a:rPr>
              <a:t>набор </a:t>
            </a:r>
            <a:r>
              <a:rPr lang="ru-RU" dirty="0">
                <a:solidFill>
                  <a:schemeClr val="bg1"/>
                </a:solidFill>
              </a:rPr>
              <a:t>из </a:t>
            </a:r>
            <a:r>
              <a:rPr lang="ru-RU" dirty="0" err="1">
                <a:solidFill>
                  <a:schemeClr val="bg1"/>
                </a:solidFill>
              </a:rPr>
              <a:t>токенов</a:t>
            </a:r>
            <a:r>
              <a:rPr lang="ru-RU" dirty="0">
                <a:solidFill>
                  <a:schemeClr val="bg1"/>
                </a:solidFill>
              </a:rPr>
              <a:t> (при стандартных параметрах их 8400 штук, каждый размерностью 256). Далее </a:t>
            </a:r>
            <a:r>
              <a:rPr lang="ru-RU" dirty="0" smtClean="0">
                <a:solidFill>
                  <a:schemeClr val="bg1"/>
                </a:solidFill>
              </a:rPr>
              <a:t>две головы</a:t>
            </a:r>
            <a:r>
              <a:rPr lang="ru-RU" dirty="0">
                <a:solidFill>
                  <a:schemeClr val="bg1"/>
                </a:solidFill>
              </a:rPr>
              <a:t>: </a:t>
            </a:r>
            <a:endParaRPr lang="ru-RU" dirty="0" smtClean="0">
              <a:solidFill>
                <a:schemeClr val="bg1"/>
              </a:solidFill>
            </a:endParaRPr>
          </a:p>
          <a:p>
            <a:r>
              <a:rPr lang="ru-RU" b="1" dirty="0" smtClean="0">
                <a:solidFill>
                  <a:schemeClr val="bg1"/>
                </a:solidFill>
              </a:rPr>
              <a:t>классификационная</a:t>
            </a:r>
            <a:r>
              <a:rPr lang="ru-RU" dirty="0">
                <a:solidFill>
                  <a:schemeClr val="bg1"/>
                </a:solidFill>
              </a:rPr>
              <a:t> (определение класса) и </a:t>
            </a:r>
            <a:r>
              <a:rPr lang="ru-RU" b="1" dirty="0" err="1">
                <a:solidFill>
                  <a:schemeClr val="bg1"/>
                </a:solidFill>
              </a:rPr>
              <a:t>локализационная</a:t>
            </a:r>
            <a:r>
              <a:rPr lang="ru-RU" dirty="0">
                <a:solidFill>
                  <a:schemeClr val="bg1"/>
                </a:solidFill>
              </a:rPr>
              <a:t> (предсказание боксов). </a:t>
            </a:r>
            <a:endParaRPr lang="ru-RU" dirty="0" smtClean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Передаём </a:t>
            </a:r>
            <a:r>
              <a:rPr lang="ru-RU" dirty="0">
                <a:solidFill>
                  <a:schemeClr val="bg1"/>
                </a:solidFill>
              </a:rPr>
              <a:t>в них </a:t>
            </a:r>
            <a:r>
              <a:rPr lang="ru-RU" dirty="0" smtClean="0">
                <a:solidFill>
                  <a:schemeClr val="bg1"/>
                </a:solidFill>
              </a:rPr>
              <a:t>набор </a:t>
            </a:r>
            <a:r>
              <a:rPr lang="ru-RU" dirty="0" err="1">
                <a:solidFill>
                  <a:schemeClr val="bg1"/>
                </a:solidFill>
              </a:rPr>
              <a:t>токенов</a:t>
            </a:r>
            <a:r>
              <a:rPr lang="ru-RU" dirty="0" smtClean="0">
                <a:solidFill>
                  <a:schemeClr val="bg1"/>
                </a:solidFill>
              </a:rPr>
              <a:t>,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В ответ добавляем </a:t>
            </a:r>
            <a:r>
              <a:rPr lang="ru-RU" dirty="0" err="1" smtClean="0">
                <a:solidFill>
                  <a:schemeClr val="bg1"/>
                </a:solidFill>
              </a:rPr>
              <a:t>анхоров</a:t>
            </a:r>
            <a:endParaRPr lang="ru-RU" dirty="0" smtClean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Далее </a:t>
            </a:r>
            <a:r>
              <a:rPr lang="ru-RU" dirty="0">
                <a:solidFill>
                  <a:schemeClr val="bg1"/>
                </a:solidFill>
              </a:rPr>
              <a:t>выбираем </a:t>
            </a:r>
            <a:r>
              <a:rPr lang="ru-RU" dirty="0" err="1">
                <a:solidFill>
                  <a:schemeClr val="bg1"/>
                </a:solidFill>
              </a:rPr>
              <a:t>top</a:t>
            </a:r>
            <a:r>
              <a:rPr lang="ru-RU" dirty="0">
                <a:solidFill>
                  <a:schemeClr val="bg1"/>
                </a:solidFill>
              </a:rPr>
              <a:t> k </a:t>
            </a:r>
            <a:r>
              <a:rPr lang="ru-RU" dirty="0" err="1">
                <a:solidFill>
                  <a:schemeClr val="bg1"/>
                </a:solidFill>
              </a:rPr>
              <a:t>токенов</a:t>
            </a:r>
            <a:r>
              <a:rPr lang="ru-RU" dirty="0">
                <a:solidFill>
                  <a:schemeClr val="bg1"/>
                </a:solidFill>
              </a:rPr>
              <a:t> с самым большим скором (в плане вероятности для классов) и соответствующие им </a:t>
            </a:r>
            <a:r>
              <a:rPr lang="ru-RU" dirty="0" err="1">
                <a:solidFill>
                  <a:schemeClr val="bg1"/>
                </a:solidFill>
              </a:rPr>
              <a:t>якори</a:t>
            </a:r>
            <a:r>
              <a:rPr lang="ru-RU" dirty="0">
                <a:solidFill>
                  <a:schemeClr val="bg1"/>
                </a:solidFill>
              </a:rPr>
              <a:t>. 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Фильтруем </a:t>
            </a:r>
            <a:r>
              <a:rPr lang="ru-RU" dirty="0">
                <a:solidFill>
                  <a:schemeClr val="bg1"/>
                </a:solidFill>
              </a:rPr>
              <a:t>таким образом </a:t>
            </a:r>
            <a:r>
              <a:rPr lang="ru-RU" dirty="0" err="1">
                <a:solidFill>
                  <a:schemeClr val="bg1"/>
                </a:solidFill>
              </a:rPr>
              <a:t>якори</a:t>
            </a:r>
            <a:r>
              <a:rPr lang="ru-RU" dirty="0">
                <a:solidFill>
                  <a:schemeClr val="bg1"/>
                </a:solidFill>
              </a:rPr>
              <a:t>, следовательно, экономим очень много вычислительных ресурсов.</a:t>
            </a:r>
          </a:p>
          <a:p>
            <a:r>
              <a:rPr lang="ru-RU" dirty="0">
                <a:solidFill>
                  <a:schemeClr val="bg1"/>
                </a:solidFill>
              </a:rPr>
              <a:t>Полученные боксы и </a:t>
            </a:r>
            <a:r>
              <a:rPr lang="ru-RU" dirty="0" err="1">
                <a:solidFill>
                  <a:schemeClr val="bg1"/>
                </a:solidFill>
              </a:rPr>
              <a:t>ground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truth</a:t>
            </a:r>
            <a:r>
              <a:rPr lang="ru-RU" dirty="0">
                <a:solidFill>
                  <a:schemeClr val="bg1"/>
                </a:solidFill>
              </a:rPr>
              <a:t> боксы подаются в </a:t>
            </a:r>
            <a:r>
              <a:rPr lang="ru-RU" dirty="0" err="1">
                <a:solidFill>
                  <a:schemeClr val="bg1"/>
                </a:solidFill>
              </a:rPr>
              <a:t>лосс</a:t>
            </a:r>
            <a:r>
              <a:rPr lang="ru-RU" dirty="0">
                <a:solidFill>
                  <a:schemeClr val="bg1"/>
                </a:solidFill>
              </a:rPr>
              <a:t>. Его подсчёт проходит в две стадии:</a:t>
            </a:r>
          </a:p>
          <a:p>
            <a:r>
              <a:rPr lang="ru-RU" dirty="0">
                <a:solidFill>
                  <a:schemeClr val="bg1"/>
                </a:solidFill>
              </a:rPr>
              <a:t>Делаем </a:t>
            </a:r>
            <a:r>
              <a:rPr lang="ru-RU" dirty="0" err="1">
                <a:solidFill>
                  <a:schemeClr val="bg1"/>
                </a:solidFill>
              </a:rPr>
              <a:t>матчинг</a:t>
            </a:r>
            <a:r>
              <a:rPr lang="ru-RU" dirty="0">
                <a:solidFill>
                  <a:schemeClr val="bg1"/>
                </a:solidFill>
              </a:rPr>
              <a:t> между предсказанными и </a:t>
            </a:r>
            <a:r>
              <a:rPr lang="ru-RU" dirty="0" err="1">
                <a:solidFill>
                  <a:schemeClr val="bg1"/>
                </a:solidFill>
              </a:rPr>
              <a:t>ground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truth</a:t>
            </a:r>
            <a:r>
              <a:rPr lang="ru-RU" dirty="0">
                <a:solidFill>
                  <a:schemeClr val="bg1"/>
                </a:solidFill>
              </a:rPr>
              <a:t> боксами с помощью венгерского алгоритма (подробнее о нём можно почитать в посте про </a:t>
            </a:r>
            <a:r>
              <a:rPr lang="ru-RU" dirty="0">
                <a:solidFill>
                  <a:schemeClr val="bg1"/>
                </a:solidFill>
                <a:hlinkClick r:id="rId2"/>
              </a:rPr>
              <a:t>DETR</a:t>
            </a:r>
            <a:r>
              <a:rPr lang="ru-RU" dirty="0">
                <a:solidFill>
                  <a:schemeClr val="bg1"/>
                </a:solidFill>
              </a:rPr>
              <a:t>).</a:t>
            </a:r>
          </a:p>
          <a:p>
            <a:r>
              <a:rPr lang="ru-RU" dirty="0">
                <a:solidFill>
                  <a:schemeClr val="bg1"/>
                </a:solidFill>
              </a:rPr>
              <a:t>Подсчитываем корректность в каждой паре (сходимость боксов и классов).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B08DB1-FE1E-2172-631D-120005BB02AA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EF5D56BC-B45A-EB27-3DB0-09A6F50D22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46" name="Picture 2" descr="https://miro.medium.com/v2/resize:fit:476/1*Lga-YeC0p2d3mn4nZpcRv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234" y="1447800"/>
            <a:ext cx="3271765" cy="359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83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910D93-4A8D-4BD0-AED5-80226E978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95C9D094-AC8B-8438-372F-14CB7EBA4C8F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748F2CED-A554-3610-18A7-ECDFF02861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CE4A1595-E0D5-FA71-EF90-32E590193E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lang="en" b="1" dirty="0"/>
              <a:t>Transformer Decoder</a:t>
            </a:r>
          </a:p>
          <a:p>
            <a:r>
              <a:rPr lang="ru-RU" dirty="0"/>
              <a:t>Декодер </a:t>
            </a:r>
            <a:r>
              <a:rPr lang="en" dirty="0"/>
              <a:t>RT-DETR </a:t>
            </a:r>
            <a:r>
              <a:rPr lang="ru-RU" dirty="0"/>
              <a:t>в целом повторяет структуру декодера оригинального </a:t>
            </a:r>
            <a:r>
              <a:rPr lang="en" dirty="0"/>
              <a:t>DETR </a:t>
            </a:r>
            <a:r>
              <a:rPr lang="ru-RU" dirty="0"/>
              <a:t>с единственным значимым отличием — вместо обычного </a:t>
            </a:r>
            <a:r>
              <a:rPr lang="en" dirty="0"/>
              <a:t>Multi-Head Self-Attention </a:t>
            </a:r>
            <a:r>
              <a:rPr lang="ru-RU" dirty="0"/>
              <a:t>используется </a:t>
            </a:r>
            <a:r>
              <a:rPr lang="en" dirty="0"/>
              <a:t>Deformable Attention </a:t>
            </a:r>
            <a:r>
              <a:rPr lang="ru-RU" dirty="0"/>
              <a:t>в качестве </a:t>
            </a:r>
            <a:r>
              <a:rPr lang="en" dirty="0"/>
              <a:t>cross-attention [</a:t>
            </a:r>
            <a:r>
              <a:rPr lang="ru-RU" dirty="0">
                <a:hlinkClick r:id="rId2"/>
              </a:rPr>
              <a:t>здесь</a:t>
            </a:r>
            <a:r>
              <a:rPr lang="ru-RU" dirty="0"/>
              <a:t> можно почитать о том, что такое </a:t>
            </a:r>
            <a:r>
              <a:rPr lang="en" dirty="0"/>
              <a:t>cross-attention].</a:t>
            </a:r>
          </a:p>
          <a:p>
            <a:r>
              <a:rPr lang="en" b="1" dirty="0"/>
              <a:t>Query Selection</a:t>
            </a:r>
          </a:p>
          <a:p>
            <a:r>
              <a:rPr lang="ru-RU" dirty="0"/>
              <a:t>Среди недостатков </a:t>
            </a:r>
            <a:r>
              <a:rPr lang="en" dirty="0"/>
              <a:t>DETR </a:t>
            </a:r>
            <a:r>
              <a:rPr lang="ru-RU" dirty="0"/>
              <a:t>мы уже упоминали проблему с обучением, вызванную инициализацией </a:t>
            </a:r>
            <a:r>
              <a:rPr lang="en" dirty="0"/>
              <a:t>object queries </a:t>
            </a:r>
            <a:r>
              <a:rPr lang="ru-RU" dirty="0"/>
              <a:t>и последующим их обучением.</a:t>
            </a:r>
          </a:p>
          <a:p>
            <a:r>
              <a:rPr lang="ru-RU" dirty="0"/>
              <a:t>В </a:t>
            </a:r>
            <a:r>
              <a:rPr lang="en" dirty="0"/>
              <a:t>RT-DETR </a:t>
            </a:r>
            <a:r>
              <a:rPr lang="ru-RU" dirty="0"/>
              <a:t>она решается следующим образом: после энкодера мы имеем набор из токенов (при стандартных параметрах их 8400 штук, каждый размерностью 256). Далее у нас есть две головы: </a:t>
            </a:r>
            <a:r>
              <a:rPr lang="ru-RU" b="1" dirty="0"/>
              <a:t>классификационная</a:t>
            </a:r>
            <a:r>
              <a:rPr lang="ru-RU" dirty="0"/>
              <a:t> (определение класса) и </a:t>
            </a:r>
            <a:r>
              <a:rPr lang="ru-RU" b="1" dirty="0" err="1"/>
              <a:t>локализационная</a:t>
            </a:r>
            <a:r>
              <a:rPr lang="ru-RU" dirty="0"/>
              <a:t> (предсказание боксов). Передаём в них наш набор токенов, не забываем добавить анкоры к выходу </a:t>
            </a:r>
            <a:r>
              <a:rPr lang="ru-RU" dirty="0" err="1"/>
              <a:t>локализационной</a:t>
            </a:r>
            <a:r>
              <a:rPr lang="ru-RU" dirty="0"/>
              <a:t> головы. Далее выбираем </a:t>
            </a:r>
            <a:r>
              <a:rPr lang="en" dirty="0"/>
              <a:t>top k </a:t>
            </a:r>
            <a:r>
              <a:rPr lang="ru-RU" dirty="0"/>
              <a:t>токенов с самым большим скором (в плане вероятности для классов) и соответствующие им якори. Фильтруем таким образом якори, следовательно, экономим очень много вычислительных ресурсов.</a:t>
            </a:r>
          </a:p>
          <a:p>
            <a:r>
              <a:rPr lang="ru-RU" dirty="0"/>
              <a:t>Полученные боксы и </a:t>
            </a:r>
            <a:r>
              <a:rPr lang="en" dirty="0"/>
              <a:t>ground truth </a:t>
            </a:r>
            <a:r>
              <a:rPr lang="ru-RU" dirty="0"/>
              <a:t>боксы подаются в </a:t>
            </a:r>
            <a:r>
              <a:rPr lang="ru-RU" dirty="0" err="1"/>
              <a:t>лосс</a:t>
            </a:r>
            <a:r>
              <a:rPr lang="ru-RU" dirty="0"/>
              <a:t>. Его подсчёт проходит в две стадии:</a:t>
            </a:r>
          </a:p>
          <a:p>
            <a:r>
              <a:rPr lang="ru-RU" dirty="0"/>
              <a:t>Делаем </a:t>
            </a:r>
            <a:r>
              <a:rPr lang="ru-RU" dirty="0" err="1"/>
              <a:t>матчинг</a:t>
            </a:r>
            <a:r>
              <a:rPr lang="ru-RU" dirty="0"/>
              <a:t> между предсказанными и </a:t>
            </a:r>
            <a:r>
              <a:rPr lang="en" dirty="0"/>
              <a:t>ground truth </a:t>
            </a:r>
            <a:r>
              <a:rPr lang="ru-RU" dirty="0"/>
              <a:t>боксами с помощью венгерского алгоритма (подробнее о нём можно почитать в посте про </a:t>
            </a:r>
            <a:r>
              <a:rPr lang="en" dirty="0">
                <a:hlinkClick r:id="rId2"/>
              </a:rPr>
              <a:t>DETR</a:t>
            </a:r>
            <a:r>
              <a:rPr lang="en" dirty="0"/>
              <a:t>).</a:t>
            </a:r>
          </a:p>
          <a:p>
            <a:r>
              <a:rPr lang="ru-RU" dirty="0"/>
              <a:t>Подсчитываем корректность в каждой паре (сходимость боксов и классов).</a:t>
            </a:r>
          </a:p>
          <a:p>
            <a:r>
              <a:rPr lang="ru-RU" dirty="0"/>
              <a:t/>
            </a:r>
            <a:br>
              <a:rPr lang="ru-RU" dirty="0"/>
            </a:br>
            <a:endParaRPr lang="e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F9C2A-A8C2-72DC-9541-80FDB7204EEB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231FE855-64A7-F763-3893-C52C9295C0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D56EAC-A267-BD5C-B6FD-171112DB2C48}"/>
              </a:ext>
            </a:extLst>
          </p:cNvPr>
          <p:cNvSpPr txBox="1"/>
          <p:nvPr/>
        </p:nvSpPr>
        <p:spPr>
          <a:xfrm>
            <a:off x="10806830" y="3591422"/>
            <a:ext cx="613149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DETR —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хорошая база, компоненты которой можно улучшать. Количество статей об этом исчисляется десятками. 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RT-DETR —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комбинация таких различных идей.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Иногда можно упрощать вычисления по картам признаков, например, как это было с </a:t>
            </a:r>
            <a:r>
              <a:rPr lang="en" b="0" i="0" dirty="0">
                <a:solidFill>
                  <a:srgbClr val="1D1D1D"/>
                </a:solidFill>
                <a:effectLst/>
                <a:latin typeface="MJXc-TeX-math-I"/>
              </a:rPr>
              <a:t>S</a:t>
            </a:r>
            <a:r>
              <a:rPr lang="en" b="0" i="0" dirty="0">
                <a:solidFill>
                  <a:srgbClr val="1D1D1D"/>
                </a:solidFill>
                <a:effectLst/>
                <a:latin typeface="MJXc-TeX-main-R"/>
              </a:rPr>
              <a:t>5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На практике у 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RT-DETR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всё ещё есть “плохие” черты архитектур на трансформерах, на которые нужно обращать внимание. Например: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Важен внимательный подбор </a:t>
            </a:r>
            <a:r>
              <a:rPr lang="ru-RU" b="0" i="0" dirty="0" err="1">
                <a:solidFill>
                  <a:srgbClr val="1D1D1D"/>
                </a:solidFill>
                <a:effectLst/>
                <a:latin typeface="Inter"/>
              </a:rPr>
              <a:t>гиперпараметров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;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Возможен уход </a:t>
            </a:r>
            <a:r>
              <a:rPr lang="ru-RU" b="0" i="0" dirty="0" err="1">
                <a:solidFill>
                  <a:srgbClr val="1D1D1D"/>
                </a:solidFill>
                <a:effectLst/>
                <a:latin typeface="Inter"/>
              </a:rPr>
              <a:t>лосса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 в 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None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в середине обучения.</a:t>
            </a:r>
          </a:p>
        </p:txBody>
      </p:sp>
    </p:spTree>
    <p:extLst>
      <p:ext uri="{BB962C8B-B14F-4D97-AF65-F5344CB8AC3E}">
        <p14:creationId xmlns:p14="http://schemas.microsoft.com/office/powerpoint/2010/main" val="420574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239864" y="4006312"/>
            <a:ext cx="9616699" cy="23634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6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305303"/>
            <a:ext cx="10881053" cy="10735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YOLO (You Look Only Once)</a:t>
            </a:r>
          </a:p>
        </p:txBody>
      </p:sp>
      <p:sp>
        <p:nvSpPr>
          <p:cNvPr id="267" name="Объект 2"/>
          <p:cNvSpPr txBox="1">
            <a:spLocks noGrp="1"/>
          </p:cNvSpPr>
          <p:nvPr>
            <p:ph type="body" idx="1"/>
          </p:nvPr>
        </p:nvSpPr>
        <p:spPr>
          <a:xfrm>
            <a:off x="384650" y="1130949"/>
            <a:ext cx="10881053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YOLO </a:t>
            </a:r>
            <a:r>
              <a:rPr sz="2200" dirty="0" err="1">
                <a:solidFill>
                  <a:schemeClr val="bg1"/>
                </a:solidFill>
              </a:rPr>
              <a:t>решает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задачу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обнаружения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как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задачу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регрессии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Сеть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преобразует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изображение</a:t>
            </a:r>
            <a:r>
              <a:rPr sz="2200" dirty="0">
                <a:solidFill>
                  <a:schemeClr val="bg1"/>
                </a:solidFill>
              </a:rPr>
              <a:t> в 30 </a:t>
            </a:r>
            <a:r>
              <a:rPr sz="2200" dirty="0" err="1">
                <a:solidFill>
                  <a:schemeClr val="bg1"/>
                </a:solidFill>
              </a:rPr>
              <a:t>матриц</a:t>
            </a:r>
            <a:r>
              <a:rPr sz="2200" dirty="0">
                <a:solidFill>
                  <a:schemeClr val="bg1"/>
                </a:solidFill>
              </a:rPr>
              <a:t> 7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×</a:t>
            </a: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 dirty="0">
                <a:solidFill>
                  <a:schemeClr val="bg1"/>
                </a:solidFill>
              </a:rPr>
              <a:t>7</a:t>
            </a:r>
            <a:r>
              <a:rPr lang="ru-RU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×</a:t>
            </a: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30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тензонр</a:t>
            </a:r>
            <a:r>
              <a:rPr sz="2200" dirty="0">
                <a:solidFill>
                  <a:schemeClr val="bg1"/>
                </a:solidFill>
              </a:rPr>
              <a:t>) 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где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7x7 – 49 </a:t>
            </a:r>
            <a:r>
              <a:rPr dirty="0" err="1">
                <a:solidFill>
                  <a:schemeClr val="bg1"/>
                </a:solidFill>
              </a:rPr>
              <a:t>ячеек</a:t>
            </a:r>
            <a:r>
              <a:rPr dirty="0">
                <a:solidFill>
                  <a:schemeClr val="bg1"/>
                </a:solidFill>
              </a:rPr>
              <a:t>, в </a:t>
            </a:r>
            <a:r>
              <a:rPr dirty="0" err="1">
                <a:solidFill>
                  <a:schemeClr val="bg1"/>
                </a:solidFill>
              </a:rPr>
              <a:t>которых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могут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быть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найдены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объекты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размером</a:t>
            </a:r>
            <a:r>
              <a:rPr dirty="0">
                <a:solidFill>
                  <a:schemeClr val="bg1"/>
                </a:solidFill>
              </a:rPr>
              <a:t> (</a:t>
            </a:r>
            <a:r>
              <a:rPr dirty="0" err="1">
                <a:solidFill>
                  <a:schemeClr val="bg1"/>
                </a:solidFill>
              </a:rPr>
              <a:t>x,y,w,h,c</a:t>
            </a:r>
            <a:r>
              <a:rPr dirty="0">
                <a:solidFill>
                  <a:schemeClr val="bg1"/>
                </a:solidFill>
              </a:rPr>
              <a:t>)*B+</a:t>
            </a:r>
            <a:r>
              <a:rPr lang="en-US" dirty="0">
                <a:solidFill>
                  <a:schemeClr val="bg1"/>
                </a:solidFill>
              </a:rPr>
              <a:t>K</a:t>
            </a:r>
            <a:r>
              <a:rPr dirty="0">
                <a:solidFill>
                  <a:schemeClr val="bg1"/>
                </a:solidFill>
              </a:rPr>
              <a:t>,  </a:t>
            </a:r>
            <a:endParaRPr lang="en-US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 err="1">
                <a:solidFill>
                  <a:schemeClr val="bg1"/>
                </a:solidFill>
              </a:rPr>
              <a:t>x,y,w,h</a:t>
            </a:r>
            <a:r>
              <a:rPr dirty="0">
                <a:solidFill>
                  <a:schemeClr val="bg1"/>
                </a:solidFill>
              </a:rPr>
              <a:t> – </a:t>
            </a:r>
            <a:r>
              <a:rPr dirty="0" err="1">
                <a:solidFill>
                  <a:schemeClr val="bg1"/>
                </a:solidFill>
              </a:rPr>
              <a:t>координаты</a:t>
            </a:r>
            <a:r>
              <a:rPr dirty="0">
                <a:solidFill>
                  <a:schemeClr val="bg1"/>
                </a:solidFill>
              </a:rPr>
              <a:t> и </a:t>
            </a:r>
            <a:r>
              <a:rPr dirty="0" err="1">
                <a:solidFill>
                  <a:schemeClr val="bg1"/>
                </a:solidFill>
              </a:rPr>
              <a:t>размер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Bbox</a:t>
            </a:r>
            <a:endParaRPr lang="en-US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с</a:t>
            </a:r>
            <a:r>
              <a:rPr dirty="0">
                <a:solidFill>
                  <a:schemeClr val="bg1"/>
                </a:solidFill>
              </a:rPr>
              <a:t> – </a:t>
            </a:r>
            <a:r>
              <a:rPr lang="ru-RU" dirty="0">
                <a:solidFill>
                  <a:schemeClr val="bg1"/>
                </a:solidFill>
              </a:rPr>
              <a:t>уверенность того, что </a:t>
            </a:r>
            <a:r>
              <a:rPr dirty="0">
                <a:solidFill>
                  <a:schemeClr val="bg1"/>
                </a:solidFill>
              </a:rPr>
              <a:t>в </a:t>
            </a:r>
            <a:r>
              <a:rPr dirty="0" err="1">
                <a:solidFill>
                  <a:schemeClr val="bg1"/>
                </a:solidFill>
              </a:rPr>
              <a:t>Bbox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есть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объект</a:t>
            </a:r>
            <a:r>
              <a:rPr lang="ru-RU" dirty="0">
                <a:solidFill>
                  <a:schemeClr val="bg1"/>
                </a:solidFill>
              </a:rPr>
              <a:t> (не фон)</a:t>
            </a:r>
            <a:r>
              <a:rPr dirty="0">
                <a:solidFill>
                  <a:schemeClr val="bg1"/>
                </a:solidFill>
              </a:rPr>
              <a:t>, </a:t>
            </a:r>
            <a:endParaRPr lang="en-US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B – </a:t>
            </a:r>
            <a:r>
              <a:rPr dirty="0" err="1">
                <a:solidFill>
                  <a:schemeClr val="bg1"/>
                </a:solidFill>
              </a:rPr>
              <a:t>число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Bbox</a:t>
            </a:r>
            <a:r>
              <a:rPr dirty="0">
                <a:solidFill>
                  <a:schemeClr val="bg1"/>
                </a:solidFill>
              </a:rPr>
              <a:t> (2 в </a:t>
            </a:r>
            <a:r>
              <a:rPr dirty="0" err="1">
                <a:solidFill>
                  <a:schemeClr val="bg1"/>
                </a:solidFill>
              </a:rPr>
              <a:t>оригинале</a:t>
            </a:r>
            <a:r>
              <a:rPr dirty="0">
                <a:solidFill>
                  <a:schemeClr val="bg1"/>
                </a:solidFill>
              </a:rPr>
              <a:t>), </a:t>
            </a:r>
            <a:endParaRPr lang="ru-RU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S</a:t>
            </a:r>
            <a:r>
              <a:rPr lang="ru-RU" baseline="30000" dirty="0">
                <a:solidFill>
                  <a:schemeClr val="bg1"/>
                </a:solidFill>
              </a:rPr>
              <a:t>2</a:t>
            </a:r>
            <a:r>
              <a:rPr dirty="0">
                <a:solidFill>
                  <a:schemeClr val="bg1"/>
                </a:solidFill>
              </a:rPr>
              <a:t> – </a:t>
            </a:r>
            <a:r>
              <a:rPr dirty="0" err="1">
                <a:solidFill>
                  <a:schemeClr val="bg1"/>
                </a:solidFill>
              </a:rPr>
              <a:t>количество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объектов</a:t>
            </a:r>
            <a:r>
              <a:rPr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-US" sz="2200" dirty="0">
                <a:solidFill>
                  <a:schemeClr val="bg1"/>
                </a:solidFill>
              </a:rPr>
              <a:t>K</a:t>
            </a:r>
            <a:r>
              <a:rPr lang="ru-RU" sz="2200" dirty="0">
                <a:solidFill>
                  <a:schemeClr val="bg1"/>
                </a:solidFill>
              </a:rPr>
              <a:t> – число классов</a:t>
            </a:r>
            <a:r>
              <a:rPr sz="2200" dirty="0">
                <a:solidFill>
                  <a:schemeClr val="bg1"/>
                </a:solidFill>
              </a:rPr>
              <a:t/>
            </a:r>
            <a:br>
              <a:rPr sz="2200" dirty="0">
                <a:solidFill>
                  <a:schemeClr val="bg1"/>
                </a:solidFill>
              </a:rPr>
            </a:b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914" y="3922682"/>
            <a:ext cx="9388524" cy="236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2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365499" y="4006312"/>
            <a:ext cx="5981701" cy="23634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1" name="Заголовок 1"/>
          <p:cNvSpPr txBox="1">
            <a:spLocks noGrp="1"/>
          </p:cNvSpPr>
          <p:nvPr>
            <p:ph type="title"/>
          </p:nvPr>
        </p:nvSpPr>
        <p:spPr>
          <a:xfrm>
            <a:off x="371474" y="305303"/>
            <a:ext cx="10906126" cy="85584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(You Look Only Once)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40270" y="1176880"/>
                <a:ext cx="11587109" cy="281409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В основе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работы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" sz="2400" dirty="0">
                    <a:solidFill>
                      <a:schemeClr val="bg1"/>
                    </a:solidFill>
                  </a:rPr>
                  <a:t>YOLO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идея</a:t>
                </a:r>
                <a:r>
                  <a:rPr lang="ru-RU" sz="2400" dirty="0">
                    <a:solidFill>
                      <a:schemeClr val="bg1"/>
                    </a:solidFill>
                  </a:rPr>
                  <a:t>,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что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изображение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делится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e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клеток</a:t>
                </a:r>
                <a:r>
                  <a:rPr lang="ru-RU" sz="2400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Для каждой клетки предсказывается 1 или несколько граничащих рамок объекта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Для каждой рамки предсказывается наличие в ней объекта (или фона)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Также для каждой клетки предсказывается класс объекта в ней.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Клетка предсказателем та, в которой центр объекта с максимальной вероятностью. 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1600"/>
                </a:pPr>
                <a:r>
                  <a:rPr lang="ru-RU" dirty="0">
                    <a:solidFill>
                      <a:schemeClr val="bg1"/>
                    </a:solidFill>
                  </a:rPr>
                  <a:t>В оригинальной работе может быть до 98 </a:t>
                </a:r>
                <a:r>
                  <a:rPr lang="ru-RU" dirty="0" err="1">
                    <a:solidFill>
                      <a:schemeClr val="bg1"/>
                    </a:solidFill>
                  </a:rPr>
                  <a:t>анхоров</a:t>
                </a:r>
                <a:r>
                  <a:rPr lang="ru-RU" dirty="0">
                    <a:solidFill>
                      <a:schemeClr val="bg1"/>
                    </a:solidFill>
                  </a:rPr>
                  <a:t> ((</a:t>
                </a:r>
                <a14:m>
                  <m:oMath xmlns:m="http://schemas.openxmlformats.org/officeDocument/2006/math">
                    <m:r>
                      <a:rPr lang="ru-R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ru-R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ru-R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).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Для построения итоговой рамки объекта используется </a:t>
                </a:r>
                <a:r>
                  <a:rPr lang="en" dirty="0">
                    <a:solidFill>
                      <a:schemeClr val="bg1"/>
                    </a:solidFill>
                  </a:rPr>
                  <a:t>NMS</a:t>
                </a:r>
              </a:p>
            </p:txBody>
          </p:sp>
        </mc:Choice>
        <mc:Fallback xmlns="">
          <p:sp>
            <p:nvSpPr>
              <p:cNvPr id="292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40270" y="1176880"/>
                <a:ext cx="11587109" cy="2814095"/>
              </a:xfrm>
              <a:prstGeom prst="rect">
                <a:avLst/>
              </a:prstGeom>
              <a:blipFill>
                <a:blip r:embed="rId2"/>
                <a:stretch>
                  <a:fillRect l="-684" t="-17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685800" y="1581150"/>
            <a:ext cx="9962260" cy="91422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9" y="3990975"/>
            <a:ext cx="4983011" cy="24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06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Заголовок 1"/>
          <p:cNvSpPr txBox="1">
            <a:spLocks noGrp="1"/>
          </p:cNvSpPr>
          <p:nvPr>
            <p:ph type="title"/>
          </p:nvPr>
        </p:nvSpPr>
        <p:spPr>
          <a:xfrm>
            <a:off x="330167" y="246099"/>
            <a:ext cx="11716963" cy="11443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600" b="1" dirty="0">
                <a:solidFill>
                  <a:schemeClr val="bg1"/>
                </a:solidFill>
              </a:rPr>
              <a:t>Алгоритм </a:t>
            </a:r>
            <a:r>
              <a:rPr lang="en-US" sz="4600" b="1" dirty="0">
                <a:solidFill>
                  <a:schemeClr val="bg1"/>
                </a:solidFill>
              </a:rPr>
              <a:t>Non-Maximum Suppression (NMS)</a:t>
            </a:r>
            <a:endParaRPr sz="4600" b="1" dirty="0">
              <a:solidFill>
                <a:schemeClr val="bg1"/>
              </a:solidFill>
            </a:endParaRPr>
          </a:p>
        </p:txBody>
      </p:sp>
      <p:sp>
        <p:nvSpPr>
          <p:cNvPr id="128" name="Объект 2"/>
          <p:cNvSpPr txBox="1">
            <a:spLocks noGrp="1"/>
          </p:cNvSpPr>
          <p:nvPr>
            <p:ph type="body" idx="1"/>
          </p:nvPr>
        </p:nvSpPr>
        <p:spPr>
          <a:xfrm>
            <a:off x="243810" y="1155138"/>
            <a:ext cx="11459913" cy="3338424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en" sz="2200" b="1" dirty="0" err="1">
                <a:solidFill>
                  <a:schemeClr val="bg1"/>
                </a:solidFill>
              </a:rPr>
              <a:t>Вхо</a:t>
            </a:r>
            <a:r>
              <a:rPr lang="ru-RU" sz="2200" b="1" dirty="0">
                <a:solidFill>
                  <a:schemeClr val="bg1"/>
                </a:solidFill>
              </a:rPr>
              <a:t>д</a:t>
            </a:r>
            <a:r>
              <a:rPr lang="ru-RU" sz="2200" dirty="0">
                <a:solidFill>
                  <a:schemeClr val="bg1"/>
                </a:solidFill>
              </a:rPr>
              <a:t>: Список предложенных рамок, их значений </a:t>
            </a:r>
            <a:r>
              <a:rPr lang="en-US" sz="2200" dirty="0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для классификации и пороги значений </a:t>
            </a:r>
            <a:r>
              <a:rPr lang="en-US" sz="2200" dirty="0">
                <a:solidFill>
                  <a:schemeClr val="bg1"/>
                </a:solidFill>
              </a:rPr>
              <a:t>score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en-US" sz="2200" dirty="0" err="1">
                <a:solidFill>
                  <a:schemeClr val="bg1"/>
                </a:solidFill>
              </a:rPr>
              <a:t>IoU</a:t>
            </a:r>
            <a:r>
              <a:rPr lang="ru-RU" sz="2200" dirty="0">
                <a:solidFill>
                  <a:schemeClr val="bg1"/>
                </a:solidFill>
              </a:rPr>
              <a:t> (</a:t>
            </a:r>
            <a:r>
              <a:rPr lang="en-US" sz="2200" dirty="0">
                <a:solidFill>
                  <a:schemeClr val="bg1"/>
                </a:solidFill>
              </a:rPr>
              <a:t>Intersection over Union)</a:t>
            </a:r>
            <a:endParaRPr lang="en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b="1" dirty="0">
                <a:solidFill>
                  <a:schemeClr val="bg1"/>
                </a:solidFill>
              </a:rPr>
              <a:t>Выход</a:t>
            </a:r>
            <a:r>
              <a:rPr lang="ru-RU" sz="2200" dirty="0">
                <a:solidFill>
                  <a:schemeClr val="bg1"/>
                </a:solidFill>
              </a:rPr>
              <a:t>: Список рамок для объектов.</a:t>
            </a:r>
            <a:endParaRPr lang="en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b="1" dirty="0">
                <a:solidFill>
                  <a:schemeClr val="bg1"/>
                </a:solidFill>
              </a:rPr>
              <a:t>Алгоритм:</a:t>
            </a:r>
            <a:endParaRPr lang="en" sz="2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Выбор из исходного списка рамок со значениями </a:t>
            </a:r>
            <a:r>
              <a:rPr lang="en-US" sz="2200" dirty="0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выше порога.</a:t>
            </a:r>
            <a:endParaRPr lang="en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Выбор </a:t>
            </a:r>
            <a:r>
              <a:rPr lang="en-US" sz="2200" dirty="0" err="1">
                <a:solidFill>
                  <a:schemeClr val="bg1"/>
                </a:solidFill>
              </a:rPr>
              <a:t>bbox</a:t>
            </a:r>
            <a:r>
              <a:rPr lang="en-US" sz="2200" dirty="0">
                <a:solidFill>
                  <a:schemeClr val="bg1"/>
                </a:solidFill>
              </a:rPr>
              <a:t> c </a:t>
            </a:r>
            <a:r>
              <a:rPr lang="en-US" sz="2200" dirty="0" err="1">
                <a:solidFill>
                  <a:schemeClr val="bg1"/>
                </a:solidFill>
              </a:rPr>
              <a:t>максимальным</a:t>
            </a:r>
            <a:r>
              <a:rPr lang="en-US" sz="2200" dirty="0">
                <a:solidFill>
                  <a:schemeClr val="bg1"/>
                </a:solidFill>
              </a:rPr>
              <a:t> confidence score</a:t>
            </a:r>
            <a:r>
              <a:rPr lang="ru-RU" sz="2200" dirty="0">
                <a:solidFill>
                  <a:schemeClr val="bg1"/>
                </a:solidFill>
              </a:rPr>
              <a:t> – </a:t>
            </a:r>
            <a:r>
              <a:rPr lang="ru-RU" sz="2200" dirty="0" err="1">
                <a:solidFill>
                  <a:schemeClr val="bg1"/>
                </a:solidFill>
              </a:rPr>
              <a:t>присваиваеми</a:t>
            </a:r>
            <a:r>
              <a:rPr lang="ru-RU" sz="2200" dirty="0">
                <a:solidFill>
                  <a:schemeClr val="bg1"/>
                </a:solidFill>
              </a:rPr>
              <a:t> области/объекту .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Удаляем все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bbox</a:t>
            </a:r>
            <a:r>
              <a:rPr lang="ru-RU" sz="2200" dirty="0">
                <a:solidFill>
                  <a:schemeClr val="bg1"/>
                </a:solidFill>
              </a:rPr>
              <a:t> у которых  </a:t>
            </a:r>
            <a:r>
              <a:rPr lang="en-US" sz="2200" dirty="0" err="1">
                <a:solidFill>
                  <a:schemeClr val="bg1"/>
                </a:solidFill>
              </a:rPr>
              <a:t>IoU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 с найденным выше порога.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Процедура повторяется итеративно пока не прекратится удаление рамок (сколько рамок осталось – столько осталось объектов)</a:t>
            </a:r>
            <a:endParaRPr sz="2200" dirty="0"/>
          </a:p>
        </p:txBody>
      </p:sp>
      <p:grpSp>
        <p:nvGrpSpPr>
          <p:cNvPr id="4" name="Группа 3"/>
          <p:cNvGrpSpPr/>
          <p:nvPr/>
        </p:nvGrpSpPr>
        <p:grpSpPr>
          <a:xfrm>
            <a:off x="3400617" y="4888026"/>
            <a:ext cx="5208990" cy="944620"/>
            <a:chOff x="3400617" y="4888026"/>
            <a:chExt cx="5208990" cy="94462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75CD952-90E2-A94D-BB1B-F428DE2D9F57}"/>
                </a:ext>
              </a:extLst>
            </p:cNvPr>
            <p:cNvSpPr txBox="1"/>
            <p:nvPr/>
          </p:nvSpPr>
          <p:spPr>
            <a:xfrm>
              <a:off x="3400617" y="4903837"/>
              <a:ext cx="7027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err="1">
                  <a:solidFill>
                    <a:schemeClr val="accent2">
                      <a:lumMod val="75000"/>
                    </a:schemeClr>
                  </a:solidFill>
                </a:rPr>
                <a:t>Score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&gt;0.6</a:t>
              </a:r>
              <a:endParaRPr lang="ru-RU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CF10B66-4465-254D-B171-87726FEC2FB7}"/>
                </a:ext>
              </a:extLst>
            </p:cNvPr>
            <p:cNvSpPr txBox="1"/>
            <p:nvPr/>
          </p:nvSpPr>
          <p:spPr>
            <a:xfrm>
              <a:off x="6733091" y="4888026"/>
              <a:ext cx="18765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Threshold</a:t>
              </a:r>
            </a:p>
            <a:p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IoU</a:t>
              </a:r>
              <a:endParaRPr lang="ru-RU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A0C01805-7156-1F46-9F69-1B4C6038A931}"/>
                </a:ext>
              </a:extLst>
            </p:cNvPr>
            <p:cNvCxnSpPr/>
            <p:nvPr/>
          </p:nvCxnSpPr>
          <p:spPr>
            <a:xfrm>
              <a:off x="6824032" y="5832646"/>
              <a:ext cx="869001" cy="0"/>
            </a:xfrm>
            <a:prstGeom prst="straightConnector1">
              <a:avLst/>
            </a:prstGeom>
            <a:ln w="4762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7E2844A0-AE6F-ED41-A0A9-283A8407295F}"/>
                </a:ext>
              </a:extLst>
            </p:cNvPr>
            <p:cNvCxnSpPr>
              <a:cxnSpLocks/>
            </p:cNvCxnSpPr>
            <p:nvPr/>
          </p:nvCxnSpPr>
          <p:spPr>
            <a:xfrm>
              <a:off x="3400617" y="5832646"/>
              <a:ext cx="642352" cy="0"/>
            </a:xfrm>
            <a:prstGeom prst="straightConnector1">
              <a:avLst/>
            </a:prstGeom>
            <a:ln w="4762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Рисунок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22" y="4704145"/>
            <a:ext cx="2846614" cy="1870045"/>
          </a:xfrm>
          <a:prstGeom prst="rect">
            <a:avLst/>
          </a:prstGeom>
        </p:spPr>
      </p:pic>
      <p:grpSp>
        <p:nvGrpSpPr>
          <p:cNvPr id="36" name="Группа 35"/>
          <p:cNvGrpSpPr/>
          <p:nvPr/>
        </p:nvGrpSpPr>
        <p:grpSpPr>
          <a:xfrm>
            <a:off x="785905" y="4627641"/>
            <a:ext cx="2546937" cy="1480127"/>
            <a:chOff x="656109" y="4435388"/>
            <a:chExt cx="3225889" cy="1877010"/>
          </a:xfrm>
        </p:grpSpPr>
        <p:sp>
          <p:nvSpPr>
            <p:cNvPr id="37" name="Прямоугольник 36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EA08BCB4-BB07-1E45-93A1-EC7AB6DBD340}"/>
                </a:ext>
              </a:extLst>
            </p:cNvPr>
            <p:cNvSpPr/>
            <p:nvPr/>
          </p:nvSpPr>
          <p:spPr>
            <a:xfrm>
              <a:off x="970338" y="5213023"/>
              <a:ext cx="1312111" cy="1058779"/>
            </a:xfrm>
            <a:prstGeom prst="rect">
              <a:avLst/>
            </a:prstGeom>
            <a:noFill/>
            <a:ln w="41275">
              <a:solidFill>
                <a:srgbClr val="B30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9939D690-82AD-524B-AEC6-6C005A3C27E8}"/>
                </a:ext>
              </a:extLst>
            </p:cNvPr>
            <p:cNvSpPr/>
            <p:nvPr/>
          </p:nvSpPr>
          <p:spPr>
            <a:xfrm>
              <a:off x="1251075" y="5141500"/>
              <a:ext cx="2070707" cy="105877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7E52EC97-D33F-6944-B695-3D54A74C697D}"/>
                </a:ext>
              </a:extLst>
            </p:cNvPr>
            <p:cNvSpPr/>
            <p:nvPr/>
          </p:nvSpPr>
          <p:spPr>
            <a:xfrm>
              <a:off x="713664" y="4773867"/>
              <a:ext cx="1312111" cy="1058779"/>
            </a:xfrm>
            <a:prstGeom prst="rect">
              <a:avLst/>
            </a:prstGeom>
            <a:noFill/>
            <a:ln w="41275">
              <a:solidFill>
                <a:srgbClr val="9206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A88898E-BFE5-FA4D-B196-4E0A5AF095CE}"/>
                </a:ext>
              </a:extLst>
            </p:cNvPr>
            <p:cNvSpPr txBox="1"/>
            <p:nvPr/>
          </p:nvSpPr>
          <p:spPr>
            <a:xfrm>
              <a:off x="656109" y="4435388"/>
              <a:ext cx="859221" cy="42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solidFill>
                    <a:schemeClr val="accent2">
                      <a:lumMod val="75000"/>
                    </a:schemeClr>
                  </a:solidFill>
                </a:rPr>
                <a:t>0.55</a:t>
              </a:r>
              <a:endParaRPr lang="ru-RU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84837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2241756" y="5060165"/>
              <a:ext cx="81561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FF00"/>
                  </a:solidFill>
                </a:rPr>
                <a:t>0.</a:t>
              </a:r>
              <a:r>
                <a:rPr lang="en-US" dirty="0">
                  <a:solidFill>
                    <a:srgbClr val="FFFF00"/>
                  </a:solidFill>
                </a:rPr>
                <a:t>6</a:t>
              </a:r>
              <a:r>
                <a:rPr lang="ru-RU" dirty="0">
                  <a:solidFill>
                    <a:srgbClr val="FFFF00"/>
                  </a:solidFill>
                </a:rPr>
                <a:t>5</a:t>
              </a:r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AFBAA495-61BC-0746-802B-32FD657B82EF}"/>
                </a:ext>
              </a:extLst>
            </p:cNvPr>
            <p:cNvSpPr/>
            <p:nvPr/>
          </p:nvSpPr>
          <p:spPr>
            <a:xfrm>
              <a:off x="1947330" y="5560968"/>
              <a:ext cx="1267391" cy="751430"/>
            </a:xfrm>
            <a:prstGeom prst="rect">
              <a:avLst/>
            </a:prstGeom>
            <a:noFill/>
            <a:ln w="41275">
              <a:solidFill>
                <a:srgbClr val="ED00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11B1EA3-488E-004C-AEAD-2D461E5F4F89}"/>
                </a:ext>
              </a:extLst>
            </p:cNvPr>
            <p:cNvSpPr txBox="1"/>
            <p:nvPr/>
          </p:nvSpPr>
          <p:spPr>
            <a:xfrm>
              <a:off x="2781393" y="5275503"/>
              <a:ext cx="78890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0.45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11B1EA3-488E-004C-AEAD-2D461E5F4F89}"/>
                </a:ext>
              </a:extLst>
            </p:cNvPr>
            <p:cNvSpPr txBox="1"/>
            <p:nvPr/>
          </p:nvSpPr>
          <p:spPr>
            <a:xfrm>
              <a:off x="3093094" y="4927669"/>
              <a:ext cx="78890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</a:t>
              </a:r>
              <a:r>
                <a:rPr lang="en-US" dirty="0">
                  <a:solidFill>
                    <a:srgbClr val="FFC000"/>
                  </a:solidFill>
                </a:rPr>
                <a:t>7</a:t>
              </a:r>
              <a:endParaRPr lang="ru-RU" dirty="0">
                <a:solidFill>
                  <a:srgbClr val="FFC000"/>
                </a:solidFill>
              </a:endParaRPr>
            </a:p>
          </p:txBody>
        </p:sp>
      </p:grpSp>
      <p:pic>
        <p:nvPicPr>
          <p:cNvPr id="48" name="Рисунок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366" y="4794433"/>
            <a:ext cx="2846614" cy="1870045"/>
          </a:xfrm>
          <a:prstGeom prst="rect">
            <a:avLst/>
          </a:prstGeom>
        </p:spPr>
      </p:pic>
      <p:grpSp>
        <p:nvGrpSpPr>
          <p:cNvPr id="49" name="Группа 48"/>
          <p:cNvGrpSpPr/>
          <p:nvPr/>
        </p:nvGrpSpPr>
        <p:grpSpPr>
          <a:xfrm>
            <a:off x="4486942" y="4914595"/>
            <a:ext cx="1959158" cy="1251450"/>
            <a:chOff x="970338" y="4684787"/>
            <a:chExt cx="2481422" cy="1587015"/>
          </a:xfrm>
        </p:grpSpPr>
        <p:sp>
          <p:nvSpPr>
            <p:cNvPr id="50" name="Прямоугольник 49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1" name="Прямоугольник 50">
              <a:extLst>
                <a:ext uri="{FF2B5EF4-FFF2-40B4-BE49-F238E27FC236}">
                  <a16:creationId xmlns:a16="http://schemas.microsoft.com/office/drawing/2014/main" id="{EA08BCB4-BB07-1E45-93A1-EC7AB6DBD340}"/>
                </a:ext>
              </a:extLst>
            </p:cNvPr>
            <p:cNvSpPr/>
            <p:nvPr/>
          </p:nvSpPr>
          <p:spPr>
            <a:xfrm>
              <a:off x="970338" y="5213023"/>
              <a:ext cx="1312111" cy="1058779"/>
            </a:xfrm>
            <a:prstGeom prst="rect">
              <a:avLst/>
            </a:prstGeom>
            <a:noFill/>
            <a:ln w="41275">
              <a:solidFill>
                <a:srgbClr val="B30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2" name="Прямоугольник 51">
              <a:extLst>
                <a:ext uri="{FF2B5EF4-FFF2-40B4-BE49-F238E27FC236}">
                  <a16:creationId xmlns:a16="http://schemas.microsoft.com/office/drawing/2014/main" id="{9939D690-82AD-524B-AEC6-6C005A3C27E8}"/>
                </a:ext>
              </a:extLst>
            </p:cNvPr>
            <p:cNvSpPr/>
            <p:nvPr/>
          </p:nvSpPr>
          <p:spPr>
            <a:xfrm>
              <a:off x="1251075" y="5141500"/>
              <a:ext cx="2070707" cy="105877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84837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2241756" y="5060165"/>
              <a:ext cx="81561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FF00"/>
                  </a:solidFill>
                </a:rPr>
                <a:t>0.</a:t>
              </a:r>
              <a:r>
                <a:rPr lang="en-US" dirty="0">
                  <a:solidFill>
                    <a:srgbClr val="FFFF00"/>
                  </a:solidFill>
                </a:rPr>
                <a:t>6</a:t>
              </a:r>
              <a:r>
                <a:rPr lang="ru-RU" dirty="0">
                  <a:solidFill>
                    <a:srgbClr val="FFFF00"/>
                  </a:solidFill>
                </a:rPr>
                <a:t>5</a:t>
              </a:r>
            </a:p>
          </p:txBody>
        </p:sp>
      </p:grpSp>
      <p:pic>
        <p:nvPicPr>
          <p:cNvPr id="61" name="Рисунок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182" y="4794433"/>
            <a:ext cx="2846614" cy="1870045"/>
          </a:xfrm>
          <a:prstGeom prst="rect">
            <a:avLst/>
          </a:prstGeom>
        </p:spPr>
      </p:pic>
      <p:grpSp>
        <p:nvGrpSpPr>
          <p:cNvPr id="62" name="Группа 61"/>
          <p:cNvGrpSpPr/>
          <p:nvPr/>
        </p:nvGrpSpPr>
        <p:grpSpPr>
          <a:xfrm>
            <a:off x="8700930" y="4914597"/>
            <a:ext cx="1549986" cy="974057"/>
            <a:chOff x="1488585" y="4684787"/>
            <a:chExt cx="1963175" cy="1235241"/>
          </a:xfrm>
        </p:grpSpPr>
        <p:sp>
          <p:nvSpPr>
            <p:cNvPr id="63" name="Прямоугольник 62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84837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111B1EA3-488E-004C-AEAD-2D461E5F4F89}"/>
              </a:ext>
            </a:extLst>
          </p:cNvPr>
          <p:cNvSpPr txBox="1"/>
          <p:nvPr/>
        </p:nvSpPr>
        <p:spPr>
          <a:xfrm>
            <a:off x="6262427" y="4999783"/>
            <a:ext cx="622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C000"/>
                </a:solidFill>
              </a:rPr>
              <a:t>0.</a:t>
            </a:r>
            <a:r>
              <a:rPr lang="en-US" dirty="0">
                <a:solidFill>
                  <a:srgbClr val="FFC000"/>
                </a:solidFill>
              </a:rPr>
              <a:t>7</a:t>
            </a:r>
            <a:endParaRPr lang="ru-RU" dirty="0">
              <a:solidFill>
                <a:srgbClr val="FFC000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40706" y="6614374"/>
            <a:ext cx="30893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</p:spTree>
    <p:extLst>
      <p:ext uri="{BB962C8B-B14F-4D97-AF65-F5344CB8AC3E}">
        <p14:creationId xmlns:p14="http://schemas.microsoft.com/office/powerpoint/2010/main" val="72265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305303"/>
            <a:ext cx="10881053" cy="10735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YOLO (You Look Only Once)</a:t>
            </a:r>
          </a:p>
        </p:txBody>
      </p:sp>
      <p:sp>
        <p:nvSpPr>
          <p:cNvPr id="267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217576"/>
            <a:ext cx="10881053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buSzPct val="100000"/>
              <a:buFont typeface="Arial"/>
              <a:buChar char="•"/>
            </a:pPr>
            <a:r>
              <a:rPr lang="en" sz="2200" dirty="0">
                <a:solidFill>
                  <a:schemeClr val="bg1"/>
                </a:solidFill>
              </a:rPr>
              <a:t>YOLO </a:t>
            </a:r>
            <a:r>
              <a:rPr lang="ru-RU" sz="2200" dirty="0">
                <a:solidFill>
                  <a:schemeClr val="bg1"/>
                </a:solidFill>
              </a:rPr>
              <a:t>использует свой Фреймворк </a:t>
            </a:r>
            <a:r>
              <a:rPr lang="en" sz="2200" dirty="0" err="1">
                <a:solidFill>
                  <a:schemeClr val="bg1"/>
                </a:solidFill>
              </a:rPr>
              <a:t>DarkNet</a:t>
            </a:r>
            <a:r>
              <a:rPr lang="en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в качестве </a:t>
            </a:r>
            <a:r>
              <a:rPr lang="en" sz="2200" dirty="0">
                <a:solidFill>
                  <a:schemeClr val="bg1"/>
                </a:solidFill>
              </a:rPr>
              <a:t>backbone 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Полная </a:t>
            </a:r>
            <a:r>
              <a:rPr lang="en" sz="2200" dirty="0">
                <a:solidFill>
                  <a:schemeClr val="bg1"/>
                </a:solidFill>
              </a:rPr>
              <a:t>YOLO </a:t>
            </a:r>
            <a:r>
              <a:rPr lang="ru-RU" sz="2200" dirty="0">
                <a:solidFill>
                  <a:schemeClr val="bg1"/>
                </a:solidFill>
              </a:rPr>
              <a:t>на основе </a:t>
            </a:r>
            <a:r>
              <a:rPr lang="en" sz="2200" dirty="0" err="1">
                <a:solidFill>
                  <a:schemeClr val="bg1"/>
                </a:solidFill>
              </a:rPr>
              <a:t>GoogLeNet</a:t>
            </a:r>
            <a:r>
              <a:rPr lang="en" sz="2200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SzPct val="100000"/>
              <a:buFont typeface="Arial"/>
              <a:buChar char="•"/>
            </a:pPr>
            <a:r>
              <a:rPr lang="en" sz="1800" dirty="0">
                <a:solidFill>
                  <a:schemeClr val="bg1"/>
                </a:solidFill>
              </a:rPr>
              <a:t>Fast YOLO – </a:t>
            </a:r>
            <a:r>
              <a:rPr lang="ru-RU" sz="1800" dirty="0">
                <a:solidFill>
                  <a:schemeClr val="bg1"/>
                </a:solidFill>
              </a:rPr>
              <a:t>сокращённый Фреймворк (9 </a:t>
            </a:r>
            <a:r>
              <a:rPr lang="en" sz="1800" dirty="0">
                <a:solidFill>
                  <a:schemeClr val="bg1"/>
                </a:solidFill>
              </a:rPr>
              <a:t>instead of 24) </a:t>
            </a:r>
            <a:r>
              <a:rPr lang="ru-RU" sz="1800" dirty="0">
                <a:solidFill>
                  <a:schemeClr val="bg1"/>
                </a:solidFill>
              </a:rPr>
              <a:t>и меньше фильтров. </a:t>
            </a:r>
          </a:p>
          <a:p>
            <a:pPr marL="742950" lvl="1" indent="-285750">
              <a:buSzPct val="100000"/>
              <a:buFont typeface="Arial"/>
              <a:buChar char="•"/>
            </a:pPr>
            <a:r>
              <a:rPr lang="ru-RU" sz="1800" dirty="0">
                <a:solidFill>
                  <a:schemeClr val="bg1"/>
                </a:solidFill>
              </a:rPr>
              <a:t>Также есть </a:t>
            </a:r>
            <a:r>
              <a:rPr lang="en" sz="1800" dirty="0">
                <a:solidFill>
                  <a:schemeClr val="bg1"/>
                </a:solidFill>
              </a:rPr>
              <a:t>VGG-16 Yolo</a:t>
            </a:r>
            <a:r>
              <a:rPr lang="ru-RU" sz="1800" dirty="0">
                <a:solidFill>
                  <a:schemeClr val="bg1"/>
                </a:solidFill>
              </a:rPr>
              <a:t> и </a:t>
            </a:r>
            <a:r>
              <a:rPr lang="en-US" sz="1800" dirty="0" err="1">
                <a:solidFill>
                  <a:schemeClr val="bg1"/>
                </a:solidFill>
              </a:rPr>
              <a:t>ResNet</a:t>
            </a:r>
            <a:r>
              <a:rPr lang="en-US" sz="1800" dirty="0">
                <a:solidFill>
                  <a:schemeClr val="bg1"/>
                </a:solidFill>
              </a:rPr>
              <a:t>-Yolo</a:t>
            </a:r>
            <a:endParaRPr lang="en" sz="1800" dirty="0">
              <a:solidFill>
                <a:schemeClr val="bg1"/>
              </a:solidFill>
            </a:endParaRPr>
          </a:p>
          <a:p>
            <a:pPr marL="285750" indent="-285750">
              <a:buSzPct val="100000"/>
              <a:buFont typeface="Arial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В сетях </a:t>
            </a:r>
            <a:r>
              <a:rPr lang="en" sz="2200" dirty="0">
                <a:solidFill>
                  <a:schemeClr val="bg1"/>
                </a:solidFill>
              </a:rPr>
              <a:t>YOLO </a:t>
            </a:r>
            <a:r>
              <a:rPr lang="ru-RU" sz="2200" dirty="0">
                <a:solidFill>
                  <a:schemeClr val="bg1"/>
                </a:solidFill>
              </a:rPr>
              <a:t>используется функция активации </a:t>
            </a:r>
            <a:r>
              <a:rPr lang="en" sz="2200" dirty="0">
                <a:solidFill>
                  <a:schemeClr val="bg1"/>
                </a:solidFill>
              </a:rPr>
              <a:t>LeakyReLU,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en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после </a:t>
            </a:r>
            <a:r>
              <a:rPr lang="ru-RU" sz="2200" dirty="0" err="1">
                <a:solidFill>
                  <a:schemeClr val="bg1"/>
                </a:solidFill>
              </a:rPr>
              <a:t>полносвязного</a:t>
            </a:r>
            <a:r>
              <a:rPr lang="ru-RU" sz="2200" dirty="0">
                <a:solidFill>
                  <a:schemeClr val="bg1"/>
                </a:solidFill>
              </a:rPr>
              <a:t> слоя используется </a:t>
            </a:r>
            <a:r>
              <a:rPr lang="en" sz="2200" dirty="0" err="1">
                <a:solidFill>
                  <a:schemeClr val="bg1"/>
                </a:solidFill>
              </a:rPr>
              <a:t>DropOut</a:t>
            </a:r>
            <a:endParaRPr lang="en" sz="2200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274" y="3701158"/>
            <a:ext cx="8247427" cy="26593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521293" y="1147454"/>
            <a:ext cx="8067230" cy="50100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5085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Заголовок 1"/>
          <p:cNvSpPr txBox="1">
            <a:spLocks noGrp="1"/>
          </p:cNvSpPr>
          <p:nvPr>
            <p:ph type="title"/>
          </p:nvPr>
        </p:nvSpPr>
        <p:spPr>
          <a:xfrm>
            <a:off x="351280" y="314356"/>
            <a:ext cx="10881053" cy="88589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2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90079" y="1029336"/>
                <a:ext cx="11876583" cy="4487694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 err="1">
                    <a:solidFill>
                      <a:schemeClr val="bg1"/>
                    </a:solidFill>
                  </a:rPr>
                  <a:t>Полносвязные</a:t>
                </a:r>
                <a:r>
                  <a:rPr lang="ru-RU" dirty="0">
                    <a:solidFill>
                      <a:schemeClr val="bg1"/>
                    </a:solidFill>
                  </a:rPr>
                  <a:t> слои </a:t>
                </a:r>
                <a:r>
                  <a:rPr lang="en-US" dirty="0">
                    <a:solidFill>
                      <a:schemeClr val="bg1"/>
                    </a:solidFill>
                  </a:rPr>
                  <a:t>YOLO  </a:t>
                </a:r>
                <a:r>
                  <a:rPr lang="ru-RU" dirty="0">
                    <a:solidFill>
                      <a:schemeClr val="bg1"/>
                    </a:solidFill>
                  </a:rPr>
                  <a:t>заменены на RPN.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Каждый </a:t>
                </a:r>
                <a:r>
                  <a:rPr lang="ru-RU" dirty="0" err="1">
                    <a:solidFill>
                      <a:schemeClr val="bg1"/>
                    </a:solidFill>
                  </a:rPr>
                  <a:t>анхор</a:t>
                </a:r>
                <a:r>
                  <a:rPr lang="ru-RU" dirty="0">
                    <a:solidFill>
                      <a:schemeClr val="bg1"/>
                    </a:solidFill>
                  </a:rPr>
                  <a:t> предсказывает свой </a:t>
                </a:r>
                <a:r>
                  <a:rPr lang="ru-RU" dirty="0" err="1">
                    <a:solidFill>
                      <a:schemeClr val="bg1"/>
                    </a:solidFill>
                  </a:rPr>
                  <a:t>confidence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score</a:t>
                </a:r>
                <a:r>
                  <a:rPr lang="ru-RU" dirty="0">
                    <a:solidFill>
                      <a:schemeClr val="bg1"/>
                    </a:solidFill>
                  </a:rPr>
                  <a:t> и </a:t>
                </a:r>
                <a:r>
                  <a:rPr lang="en-US" dirty="0">
                    <a:solidFill>
                      <a:schemeClr val="bg1"/>
                    </a:solidFill>
                  </a:rPr>
                  <a:t>class scores</a:t>
                </a:r>
                <a:endParaRPr lang="ru-RU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Перед формированием итогового слоя объединяются карты признаков с двух слоев.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Понижение размерности методом </a:t>
                </a:r>
                <a:r>
                  <a:rPr lang="ru-RU" dirty="0" err="1">
                    <a:solidFill>
                      <a:schemeClr val="bg1"/>
                    </a:solidFill>
                  </a:rPr>
                  <a:t>pass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through</a:t>
                </a:r>
                <a:r>
                  <a:rPr lang="en-US" dirty="0">
                    <a:solidFill>
                      <a:schemeClr val="bg1"/>
                    </a:solidFill>
                  </a:rPr>
                  <a:t>: </a:t>
                </a:r>
                <a:r>
                  <a:rPr lang="ru-RU" dirty="0" err="1">
                    <a:solidFill>
                      <a:schemeClr val="bg1"/>
                    </a:solidFill>
                  </a:rPr>
                  <a:t>reshapes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26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26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512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13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13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2048</m:t>
                    </m:r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 marL="1143000" lvl="2" indent="-228600">
                  <a:lnSpc>
                    <a:spcPct val="100000"/>
                  </a:lnSpc>
                  <a:spcBef>
                    <a:spcPts val="0"/>
                  </a:spcBef>
                  <a:defRPr sz="1800"/>
                </a:pPr>
                <a:r>
                  <a:rPr lang="ru-RU" dirty="0">
                    <a:solidFill>
                      <a:schemeClr val="bg1"/>
                    </a:solidFill>
                  </a:rPr>
                  <a:t>После можно использовать свертку 1х1 для корректировки размерности.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Сеть обучена на изображениях 416 х 416.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При этом каждые 10 эпох сеть меняла масштаб изображений (многомасштабная аугментация).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Выходные карты увеличены до размера 13х13.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defRPr sz="1800"/>
                </a:pPr>
                <a:r>
                  <a:rPr lang="ru-RU" dirty="0">
                    <a:solidFill>
                      <a:schemeClr val="bg1"/>
                    </a:solidFill>
                  </a:rPr>
                  <a:t>За счет нечетного числа клеток центр объекта по умолчанию считается не внутри клетки, а между ними.</a:t>
                </a:r>
                <a:endParaRPr dirty="0"/>
              </a:p>
            </p:txBody>
          </p:sp>
        </mc:Choice>
        <mc:Fallback xmlns="">
          <p:sp>
            <p:nvSpPr>
              <p:cNvPr id="30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079" y="1029336"/>
                <a:ext cx="11876583" cy="4487694"/>
              </a:xfrm>
              <a:prstGeom prst="rect">
                <a:avLst/>
              </a:prstGeom>
              <a:blipFill>
                <a:blip r:embed="rId2"/>
                <a:stretch>
                  <a:fillRect l="-462" t="-8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416" y="3877085"/>
            <a:ext cx="8182116" cy="2639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371721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Заголовок 1"/>
          <p:cNvSpPr txBox="1">
            <a:spLocks noGrp="1"/>
          </p:cNvSpPr>
          <p:nvPr>
            <p:ph type="title"/>
          </p:nvPr>
        </p:nvSpPr>
        <p:spPr>
          <a:xfrm>
            <a:off x="522514" y="305303"/>
            <a:ext cx="10755086" cy="90400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2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15" name="Объект 2"/>
          <p:cNvSpPr txBox="1">
            <a:spLocks noGrp="1"/>
          </p:cNvSpPr>
          <p:nvPr>
            <p:ph type="body" idx="1"/>
          </p:nvPr>
        </p:nvSpPr>
        <p:spPr>
          <a:xfrm>
            <a:off x="207318" y="1092948"/>
            <a:ext cx="11670257" cy="237214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В RPN </a:t>
            </a:r>
            <a:r>
              <a:rPr sz="2200" dirty="0" err="1">
                <a:solidFill>
                  <a:schemeClr val="bg1"/>
                </a:solidFill>
              </a:rPr>
              <a:t>предлагается</a:t>
            </a:r>
            <a:r>
              <a:rPr sz="2200" dirty="0">
                <a:solidFill>
                  <a:schemeClr val="bg1"/>
                </a:solidFill>
              </a:rPr>
              <a:t> 5 </a:t>
            </a:r>
            <a:r>
              <a:rPr sz="2200" dirty="0" err="1">
                <a:solidFill>
                  <a:schemeClr val="bg1"/>
                </a:solidFill>
              </a:rPr>
              <a:t>анхоров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масштабы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en-US" sz="2200" dirty="0">
                <a:solidFill>
                  <a:schemeClr val="bg1"/>
                </a:solidFill>
              </a:rPr>
              <a:t>aspect ratio </a:t>
            </a:r>
            <a:r>
              <a:rPr sz="2200" dirty="0" err="1">
                <a:solidFill>
                  <a:schemeClr val="bg1"/>
                </a:solidFill>
              </a:rPr>
              <a:t>выбраны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априорно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набора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данных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lvl="1" algn="just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000" dirty="0">
                <a:solidFill>
                  <a:schemeClr val="bg1"/>
                </a:solidFill>
              </a:rPr>
              <a:t>Для выбора масштабов авторы использовании кластеризацию размеров регионов в наборе данных.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Каждый </a:t>
            </a:r>
            <a:r>
              <a:rPr lang="ru-RU" sz="2200" dirty="0" err="1">
                <a:solidFill>
                  <a:schemeClr val="bg1"/>
                </a:solidFill>
              </a:rPr>
              <a:t>анхор</a:t>
            </a:r>
            <a:r>
              <a:rPr lang="ru-RU" sz="2200" dirty="0">
                <a:solidFill>
                  <a:schemeClr val="bg1"/>
                </a:solidFill>
              </a:rPr>
              <a:t> содержит предсказание 4 координат, </a:t>
            </a:r>
            <a:r>
              <a:rPr lang="ru-RU" sz="2200" dirty="0" err="1">
                <a:solidFill>
                  <a:schemeClr val="bg1"/>
                </a:solidFill>
              </a:rPr>
              <a:t>conf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и все классы.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То есть всего  13 x 13 x 5 = 845 </a:t>
            </a:r>
            <a:r>
              <a:rPr lang="ru-RU" sz="2200" dirty="0" err="1">
                <a:solidFill>
                  <a:schemeClr val="bg1"/>
                </a:solidFill>
              </a:rPr>
              <a:t>boxes</a:t>
            </a:r>
            <a:r>
              <a:rPr lang="ru-RU" sz="2200" dirty="0">
                <a:solidFill>
                  <a:schemeClr val="bg1"/>
                </a:solidFill>
              </a:rPr>
              <a:t> и в каждом из них (4+1+K) классов.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1" y="3149200"/>
            <a:ext cx="9856986" cy="36029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654977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05303"/>
            <a:ext cx="10624457" cy="84237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3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34" name="Объект 2"/>
          <p:cNvSpPr txBox="1">
            <a:spLocks noGrp="1"/>
          </p:cNvSpPr>
          <p:nvPr>
            <p:ph type="body" idx="1"/>
          </p:nvPr>
        </p:nvSpPr>
        <p:spPr>
          <a:xfrm>
            <a:off x="318771" y="1147679"/>
            <a:ext cx="11730353" cy="383389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" sz="2200" dirty="0">
                <a:solidFill>
                  <a:schemeClr val="bg1"/>
                </a:solidFill>
              </a:rPr>
              <a:t>Backbone </a:t>
            </a:r>
            <a:r>
              <a:rPr lang="ru-RU" sz="2200" dirty="0">
                <a:solidFill>
                  <a:schemeClr val="bg1"/>
                </a:solidFill>
              </a:rPr>
              <a:t>на основе </a:t>
            </a:r>
            <a:r>
              <a:rPr lang="en" sz="2200" dirty="0">
                <a:solidFill>
                  <a:schemeClr val="bg1"/>
                </a:solidFill>
              </a:rPr>
              <a:t>FPN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Предсказание на трех масштабах</a:t>
            </a: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И на 2-х для </a:t>
            </a:r>
            <a:r>
              <a:rPr lang="en" sz="2200" dirty="0">
                <a:solidFill>
                  <a:schemeClr val="bg1"/>
                </a:solidFill>
              </a:rPr>
              <a:t>yolo v3 tiny</a:t>
            </a:r>
            <a:endParaRPr lang="ru-RU" sz="2200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Предполагается, что масштабы позволяют выделять большие, средние и маленькие объекты </a:t>
            </a:r>
            <a:endParaRPr lang="en-US" sz="2200" dirty="0">
              <a:solidFill>
                <a:schemeClr val="bg1"/>
              </a:solidFill>
            </a:endParaRPr>
          </a:p>
          <a:p>
            <a:pPr lvl="3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Достигается обучением </a:t>
            </a:r>
            <a:r>
              <a:rPr lang="en-US" sz="2200" dirty="0" err="1">
                <a:solidFill>
                  <a:schemeClr val="bg1"/>
                </a:solidFill>
              </a:rPr>
              <a:t>upsampling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endParaRPr lang="en" sz="2200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На каждом масштабе выделено несколько </a:t>
            </a:r>
            <a:r>
              <a:rPr lang="ru-RU" sz="2200" dirty="0" err="1">
                <a:solidFill>
                  <a:schemeClr val="bg1"/>
                </a:solidFill>
              </a:rPr>
              <a:t>анхоров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-2395" b="3033"/>
          <a:stretch/>
        </p:blipFill>
        <p:spPr>
          <a:xfrm>
            <a:off x="5034844" y="3562350"/>
            <a:ext cx="6242756" cy="3190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335208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Заголовок 1"/>
          <p:cNvSpPr txBox="1">
            <a:spLocks noGrp="1"/>
          </p:cNvSpPr>
          <p:nvPr>
            <p:ph type="title"/>
          </p:nvPr>
        </p:nvSpPr>
        <p:spPr>
          <a:xfrm>
            <a:off x="333285" y="305303"/>
            <a:ext cx="10944315" cy="917289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3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29" name="Объект 2"/>
          <p:cNvSpPr txBox="1">
            <a:spLocks noGrp="1"/>
          </p:cNvSpPr>
          <p:nvPr>
            <p:ph type="body" idx="1"/>
          </p:nvPr>
        </p:nvSpPr>
        <p:spPr>
          <a:xfrm>
            <a:off x="304256" y="1064212"/>
            <a:ext cx="11525341" cy="514292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Замена задачи  </a:t>
            </a:r>
            <a:r>
              <a:rPr lang="en-US" dirty="0">
                <a:solidFill>
                  <a:schemeClr val="bg1"/>
                </a:solidFill>
              </a:rPr>
              <a:t>Multi class classification 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softmax</a:t>
            </a:r>
            <a:r>
              <a:rPr lang="en-US" dirty="0">
                <a:solidFill>
                  <a:schemeClr val="bg1"/>
                </a:solidFill>
              </a:rPr>
              <a:t>) </a:t>
            </a:r>
            <a:r>
              <a:rPr lang="ru-RU" dirty="0">
                <a:solidFill>
                  <a:schemeClr val="bg1"/>
                </a:solidFill>
              </a:rPr>
              <a:t>на </a:t>
            </a:r>
            <a:r>
              <a:rPr lang="en-US" dirty="0">
                <a:solidFill>
                  <a:schemeClr val="bg1"/>
                </a:solidFill>
              </a:rPr>
              <a:t>Multi Label classification </a:t>
            </a:r>
            <a:r>
              <a:rPr lang="ru-RU" dirty="0">
                <a:solidFill>
                  <a:schemeClr val="bg1"/>
                </a:solidFill>
              </a:rPr>
              <a:t>(</a:t>
            </a:r>
            <a:r>
              <a:rPr lang="ru-RU" dirty="0" err="1">
                <a:solidFill>
                  <a:schemeClr val="bg1"/>
                </a:solidFill>
              </a:rPr>
              <a:t>неск</a:t>
            </a:r>
            <a:r>
              <a:rPr lang="ru-RU" dirty="0">
                <a:solidFill>
                  <a:schemeClr val="bg1"/>
                </a:solidFill>
              </a:rPr>
              <a:t>. </a:t>
            </a:r>
            <a:r>
              <a:rPr lang="en-US" dirty="0">
                <a:solidFill>
                  <a:schemeClr val="bg1"/>
                </a:solidFill>
              </a:rPr>
              <a:t>Sigmoid)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Интуиция в том, что часто классы могут пересекаться (подросток и ребенок), авторы считают, что правильно классифицировать оба этих класса.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Отказ от задачи классификации как задачи регрессии.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-2395" b="3033"/>
          <a:stretch/>
        </p:blipFill>
        <p:spPr>
          <a:xfrm>
            <a:off x="4254500" y="2819152"/>
            <a:ext cx="7023100" cy="35897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5876669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Архитектура </a:t>
            </a:r>
            <a:r>
              <a:rPr lang="en" b="1" dirty="0">
                <a:solidFill>
                  <a:schemeClr val="bg1"/>
                </a:solidFill>
              </a:rPr>
              <a:t>YOLO </a:t>
            </a:r>
            <a:r>
              <a:rPr lang="ru-RU" b="1" dirty="0">
                <a:solidFill>
                  <a:schemeClr val="bg1"/>
                </a:solidFill>
              </a:rPr>
              <a:t>V4</a:t>
            </a:r>
            <a:r>
              <a:rPr lang="en-US" b="1" dirty="0">
                <a:solidFill>
                  <a:schemeClr val="bg1"/>
                </a:solidFill>
              </a:rPr>
              <a:t>/V5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62" name="Объект 2"/>
          <p:cNvSpPr txBox="1">
            <a:spLocks noGrp="1"/>
          </p:cNvSpPr>
          <p:nvPr>
            <p:ph type="body" idx="1"/>
          </p:nvPr>
        </p:nvSpPr>
        <p:spPr>
          <a:xfrm>
            <a:off x="230576" y="810395"/>
            <a:ext cx="11938925" cy="568445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>
                <a:solidFill>
                  <a:schemeClr val="bg1"/>
                </a:solidFill>
              </a:rPr>
              <a:t>YOLO 4, YOLO4 scaled – </a:t>
            </a:r>
            <a:r>
              <a:rPr sz="2400" dirty="0" err="1">
                <a:solidFill>
                  <a:schemeClr val="bg1"/>
                </a:solidFill>
              </a:rPr>
              <a:t>использование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модифицированного</a:t>
            </a:r>
            <a:r>
              <a:rPr sz="2400" dirty="0">
                <a:solidFill>
                  <a:schemeClr val="bg1"/>
                </a:solidFill>
              </a:rPr>
              <a:t> backbone</a:t>
            </a:r>
            <a:r>
              <a:rPr lang="en-US" sz="2400" dirty="0">
                <a:solidFill>
                  <a:schemeClr val="bg1"/>
                </a:solidFill>
              </a:rPr>
              <a:t> CSPDarknet53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Использован</a:t>
            </a:r>
            <a:r>
              <a:rPr lang="ru-RU" sz="2400" dirty="0">
                <a:solidFill>
                  <a:schemeClr val="bg1"/>
                </a:solidFill>
              </a:rPr>
              <a:t> модифицированный подход</a:t>
            </a:r>
            <a:r>
              <a:rPr sz="2400" dirty="0">
                <a:solidFill>
                  <a:schemeClr val="bg1"/>
                </a:solidFill>
              </a:rPr>
              <a:t> Path </a:t>
            </a:r>
            <a:r>
              <a:rPr sz="2400" dirty="0" err="1">
                <a:solidFill>
                  <a:schemeClr val="bg1"/>
                </a:solidFill>
              </a:rPr>
              <a:t>Agregattion</a:t>
            </a:r>
            <a:r>
              <a:rPr sz="2400" dirty="0">
                <a:solidFill>
                  <a:schemeClr val="bg1"/>
                </a:solidFill>
              </a:rPr>
              <a:t> Network (PAN)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Модификация процесса тренировки и аугментации данных.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Адаптирована аугментация (</a:t>
            </a:r>
            <a:r>
              <a:rPr lang="en-US" sz="2400" dirty="0">
                <a:solidFill>
                  <a:schemeClr val="bg1"/>
                </a:solidFill>
              </a:rPr>
              <a:t>scaling, color space adjustments, and mosaic augmentation)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Версии </a:t>
            </a:r>
            <a:r>
              <a:rPr lang="en-US" sz="2400" dirty="0">
                <a:solidFill>
                  <a:schemeClr val="bg1"/>
                </a:solidFill>
              </a:rPr>
              <a:t>Instance segmentation, Classification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  <a:r>
              <a:rPr lang="en-US" sz="2400" dirty="0">
                <a:solidFill>
                  <a:schemeClr val="bg1"/>
                </a:solidFill>
              </a:rPr>
              <a:t>oriented-box detection, key-points detection</a:t>
            </a:r>
            <a:endParaRPr lang="ru-RU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omparison of Mish and Relu activation functions. | Download Scientific 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999" y="4402990"/>
            <a:ext cx="2856495" cy="187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YOLO v4‐tiny structure and CSP‐ResNet structure. YOLO v4‐tiny consists..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2" name="Picture 4" descr="YOLO v4‐tiny structure and CSP‐ResNet structure. YOLO v4‐tiny consists... |  Download Scientific Diagra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56" t="40658"/>
          <a:stretch/>
        </p:blipFill>
        <p:spPr bwMode="auto">
          <a:xfrm rot="5400000">
            <a:off x="-768117" y="3934280"/>
            <a:ext cx="3660478" cy="192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miro.medium.com/v2/resize:fit:785/1*VbSsY7414ogzpHmHnP7EV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053038"/>
            <a:ext cx="598170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973052" y="6596390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https://sh-tsang.medium.com/brief-review-yolov5-for-object-detection-84cc6c6a0e3a</a:t>
            </a:r>
          </a:p>
        </p:txBody>
      </p:sp>
      <p:pic>
        <p:nvPicPr>
          <p:cNvPr id="2056" name="Picture 8" descr="https://miro.medium.com/v2/resize:fit:556/1*7Tcs3ZoQWQu1CWfDN0fsI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095" y="5471964"/>
            <a:ext cx="4238625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634114" y="6534834"/>
            <a:ext cx="25731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sohne"/>
              </a:rPr>
              <a:t>Structure of SPPF</a:t>
            </a:r>
            <a:r>
              <a:rPr lang="en-US" sz="1600" dirty="0">
                <a:solidFill>
                  <a:schemeClr val="bg1"/>
                </a:solidFill>
                <a:latin typeface="medium-content-sans-serif-font"/>
              </a:rPr>
              <a:t/>
            </a:r>
            <a:br>
              <a:rPr lang="en-US" sz="1600" dirty="0">
                <a:solidFill>
                  <a:schemeClr val="bg1"/>
                </a:solidFill>
                <a:latin typeface="medium-content-sans-serif-font"/>
              </a:rPr>
            </a:br>
            <a:endParaRPr lang="ru-RU" sz="1600" dirty="0">
              <a:solidFill>
                <a:schemeClr val="bg1"/>
              </a:solidFill>
            </a:endParaRPr>
          </a:p>
        </p:txBody>
      </p:sp>
      <p:pic>
        <p:nvPicPr>
          <p:cNvPr id="2060" name="Picture 12" descr="https://miro.medium.com/v2/resize:fit:386/1*J-KDog89a2AAbqXJbWwX0Q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042" y="3362960"/>
            <a:ext cx="2943225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956734" y="3312516"/>
            <a:ext cx="1334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6B6B6B"/>
                </a:solidFill>
                <a:latin typeface="sohne"/>
              </a:rPr>
              <a:t> PAN Neck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58857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Архитектура </a:t>
            </a:r>
            <a:r>
              <a:rPr lang="en" b="1" dirty="0">
                <a:solidFill>
                  <a:schemeClr val="bg1"/>
                </a:solidFill>
              </a:rPr>
              <a:t>YOLO </a:t>
            </a:r>
            <a:r>
              <a:rPr lang="ru-RU" b="1" dirty="0">
                <a:solidFill>
                  <a:schemeClr val="bg1"/>
                </a:solidFill>
              </a:rPr>
              <a:t>V</a:t>
            </a:r>
            <a:r>
              <a:rPr lang="en-US" b="1" dirty="0">
                <a:solidFill>
                  <a:schemeClr val="bg1"/>
                </a:solidFill>
              </a:rPr>
              <a:t>8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62" name="Объект 2"/>
          <p:cNvSpPr txBox="1">
            <a:spLocks noGrp="1"/>
          </p:cNvSpPr>
          <p:nvPr>
            <p:ph type="body" idx="1"/>
          </p:nvPr>
        </p:nvSpPr>
        <p:spPr>
          <a:xfrm>
            <a:off x="230576" y="810395"/>
            <a:ext cx="12056673" cy="568445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-US" sz="2400" dirty="0">
                <a:solidFill>
                  <a:schemeClr val="bg1"/>
                </a:solidFill>
              </a:rPr>
              <a:t>Anchor-free object detector (</a:t>
            </a:r>
            <a:r>
              <a:rPr lang="ru-RU" sz="2400" dirty="0">
                <a:solidFill>
                  <a:schemeClr val="bg1"/>
                </a:solidFill>
              </a:rPr>
              <a:t>одно предсказание на один объект)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-US" sz="2000" dirty="0">
                <a:solidFill>
                  <a:schemeClr val="bg1"/>
                </a:solidFill>
              </a:rPr>
              <a:t>Soft-NMS applies a soft threshold to the overlapping bounding boxes instead of discarding them outright</a:t>
            </a:r>
            <a:endParaRPr lang="ru-RU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000" dirty="0">
                <a:solidFill>
                  <a:schemeClr val="bg1"/>
                </a:solidFill>
              </a:rPr>
              <a:t>Версии для </a:t>
            </a:r>
            <a:r>
              <a:rPr lang="en-US" sz="2000" dirty="0">
                <a:solidFill>
                  <a:schemeClr val="bg1"/>
                </a:solidFill>
              </a:rPr>
              <a:t>Instance segmentation, Classification</a:t>
            </a:r>
            <a:r>
              <a:rPr lang="ru-RU" sz="2000" dirty="0">
                <a:solidFill>
                  <a:schemeClr val="bg1"/>
                </a:solidFill>
              </a:rPr>
              <a:t>, </a:t>
            </a:r>
            <a:r>
              <a:rPr lang="en-US" sz="2000" dirty="0">
                <a:solidFill>
                  <a:schemeClr val="bg1"/>
                </a:solidFill>
              </a:rPr>
              <a:t>oriented-box detection, key-points detection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1028" name="Picture 4" descr="Principles Of YoloV8. YOLO v8: Revolutionizing Object… | by Syed Zahid Ali 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468" y="2247900"/>
            <a:ext cx="8600931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67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Архитектура </a:t>
            </a:r>
            <a:r>
              <a:rPr lang="en" b="1" dirty="0">
                <a:solidFill>
                  <a:schemeClr val="bg1"/>
                </a:solidFill>
              </a:rPr>
              <a:t>YOLO </a:t>
            </a:r>
            <a:r>
              <a:rPr lang="ru-RU" b="1" dirty="0">
                <a:solidFill>
                  <a:schemeClr val="bg1"/>
                </a:solidFill>
              </a:rPr>
              <a:t>V10-</a:t>
            </a:r>
            <a:r>
              <a:rPr lang="en-US" b="1" dirty="0">
                <a:solidFill>
                  <a:schemeClr val="bg1"/>
                </a:solidFill>
              </a:rPr>
              <a:t>1</a:t>
            </a:r>
            <a:r>
              <a:rPr lang="ru-RU" b="1" dirty="0">
                <a:solidFill>
                  <a:schemeClr val="bg1"/>
                </a:solidFill>
              </a:rPr>
              <a:t>3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62" name="Объект 2"/>
          <p:cNvSpPr txBox="1">
            <a:spLocks noGrp="1"/>
          </p:cNvSpPr>
          <p:nvPr>
            <p:ph type="body" idx="1"/>
          </p:nvPr>
        </p:nvSpPr>
        <p:spPr>
          <a:xfrm>
            <a:off x="67378" y="810395"/>
            <a:ext cx="12219872" cy="56844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NMS-free</a:t>
            </a:r>
            <a:r>
              <a:rPr lang="ru-RU" sz="2300" b="1" dirty="0">
                <a:solidFill>
                  <a:schemeClr val="bg1"/>
                </a:solidFill>
              </a:rPr>
              <a:t> модель</a:t>
            </a:r>
            <a:r>
              <a:rPr lang="en-US" sz="2300" b="1" dirty="0">
                <a:solidFill>
                  <a:schemeClr val="bg1"/>
                </a:solidFill>
              </a:rPr>
              <a:t> </a:t>
            </a:r>
            <a:r>
              <a:rPr lang="en-US" sz="2300" dirty="0">
                <a:solidFill>
                  <a:schemeClr val="bg1"/>
                </a:solidFill>
              </a:rPr>
              <a:t> </a:t>
            </a:r>
            <a:r>
              <a:rPr lang="ru-RU" sz="2300" dirty="0">
                <a:solidFill>
                  <a:schemeClr val="bg1"/>
                </a:solidFill>
              </a:rPr>
              <a:t>(использование</a:t>
            </a:r>
            <a:r>
              <a:rPr lang="en-US" sz="2300" dirty="0">
                <a:solidFill>
                  <a:schemeClr val="bg1"/>
                </a:solidFill>
              </a:rPr>
              <a:t> Dual Label Assignments)</a:t>
            </a:r>
            <a:r>
              <a:rPr lang="ru-RU" sz="2300" dirty="0">
                <a:solidFill>
                  <a:schemeClr val="bg1"/>
                </a:solidFill>
              </a:rPr>
              <a:t>. Во время обучения учат 2 варианта голов </a:t>
            </a:r>
            <a:r>
              <a:rPr lang="en-US" sz="2300" dirty="0">
                <a:solidFill>
                  <a:schemeClr val="bg1"/>
                </a:solidFill>
              </a:rPr>
              <a:t>One-to-Many </a:t>
            </a:r>
            <a:r>
              <a:rPr lang="ru-RU" sz="2300" dirty="0">
                <a:solidFill>
                  <a:schemeClr val="bg1"/>
                </a:solidFill>
              </a:rPr>
              <a:t>и </a:t>
            </a:r>
            <a:r>
              <a:rPr lang="en-US" sz="2300" dirty="0">
                <a:solidFill>
                  <a:schemeClr val="bg1"/>
                </a:solidFill>
              </a:rPr>
              <a:t>One-to-One. </a:t>
            </a:r>
            <a:r>
              <a:rPr lang="ru-RU" sz="2300" dirty="0">
                <a:solidFill>
                  <a:schemeClr val="bg1"/>
                </a:solidFill>
              </a:rPr>
              <a:t>В </a:t>
            </a:r>
            <a:r>
              <a:rPr lang="ru-RU" sz="2300" dirty="0" err="1">
                <a:solidFill>
                  <a:schemeClr val="bg1"/>
                </a:solidFill>
              </a:rPr>
              <a:t>инференсе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r>
              <a:rPr lang="en-US" sz="2300" dirty="0">
                <a:solidFill>
                  <a:schemeClr val="bg1"/>
                </a:solidFill>
              </a:rPr>
              <a:t>one-to-one head</a:t>
            </a:r>
            <a:endParaRPr lang="ru-RU" sz="2300" dirty="0">
              <a:solidFill>
                <a:schemeClr val="bg1"/>
              </a:solidFill>
            </a:endParaRPr>
          </a:p>
          <a:p>
            <a:r>
              <a:rPr lang="ru-RU" sz="2300" b="1" dirty="0">
                <a:solidFill>
                  <a:schemeClr val="bg1"/>
                </a:solidFill>
              </a:rPr>
              <a:t>Блоки с эффективным </a:t>
            </a:r>
            <a:r>
              <a:rPr lang="en-US" sz="2300" b="1" dirty="0">
                <a:solidFill>
                  <a:schemeClr val="bg1"/>
                </a:solidFill>
              </a:rPr>
              <a:t>self-attention</a:t>
            </a:r>
            <a:r>
              <a:rPr lang="en-US" sz="2300" dirty="0">
                <a:solidFill>
                  <a:schemeClr val="bg1"/>
                </a:solidFill>
              </a:rPr>
              <a:t>. Residual Efficient Layer Aggregation Networks (R-ELAN)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endParaRPr lang="en-US" sz="2300" dirty="0">
              <a:solidFill>
                <a:schemeClr val="bg1"/>
              </a:solidFill>
            </a:endParaRPr>
          </a:p>
          <a:p>
            <a:pPr lvl="1"/>
            <a:r>
              <a:rPr lang="ru-RU" sz="1900" dirty="0">
                <a:solidFill>
                  <a:schemeClr val="bg1"/>
                </a:solidFill>
              </a:rPr>
              <a:t>Остаточные связи с </a:t>
            </a:r>
            <a:r>
              <a:rPr lang="en-US" sz="1900" i="1" dirty="0">
                <a:solidFill>
                  <a:schemeClr val="bg1"/>
                </a:solidFill>
              </a:rPr>
              <a:t>scaling factor</a:t>
            </a:r>
            <a:r>
              <a:rPr lang="ru-RU" sz="1900" i="1" dirty="0">
                <a:solidFill>
                  <a:schemeClr val="bg1"/>
                </a:solidFill>
              </a:rPr>
              <a:t> 0.01</a:t>
            </a:r>
            <a:endParaRPr lang="en-US" sz="1900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 Area Attention the feature map with the resolution of (H, W) is divided into l segments of size (H/l, W) or (H, W/l).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Остаточное </a:t>
            </a:r>
            <a:r>
              <a:rPr lang="en-US" dirty="0">
                <a:solidFill>
                  <a:schemeClr val="bg1"/>
                </a:solidFill>
              </a:rPr>
              <a:t>receptive field ¼ - </a:t>
            </a:r>
            <a:r>
              <a:rPr lang="ru-RU" dirty="0">
                <a:solidFill>
                  <a:schemeClr val="bg1"/>
                </a:solidFill>
              </a:rPr>
              <a:t>это не плохо.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2300" dirty="0">
                <a:solidFill>
                  <a:schemeClr val="bg1"/>
                </a:solidFill>
              </a:rPr>
              <a:t> </a:t>
            </a:r>
            <a:br>
              <a:rPr lang="en-US" sz="2300" dirty="0">
                <a:solidFill>
                  <a:schemeClr val="bg1"/>
                </a:solidFill>
              </a:rPr>
            </a:br>
            <a:r>
              <a:rPr lang="en-US" sz="2300" dirty="0">
                <a:solidFill>
                  <a:schemeClr val="bg1"/>
                </a:solidFill>
              </a:rPr>
              <a:t/>
            </a:r>
            <a:br>
              <a:rPr lang="en-US" sz="2300" dirty="0">
                <a:solidFill>
                  <a:schemeClr val="bg1"/>
                </a:solidFill>
              </a:rPr>
            </a:br>
            <a:endParaRPr lang="ru-RU" sz="2300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s://miro.medium.com/v2/resize:fit:875/1*Eg15fY6clRwNy8PZBTbKy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60" b="15734"/>
          <a:stretch/>
        </p:blipFill>
        <p:spPr bwMode="auto">
          <a:xfrm>
            <a:off x="111496" y="4255933"/>
            <a:ext cx="3434648" cy="226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716496" y="6646765"/>
            <a:ext cx="72125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https://sh-tsang.medium.com/review-yolov12-attention-centric-real-time-object-detectors-2d601b1d94ad</a:t>
            </a:r>
          </a:p>
        </p:txBody>
      </p:sp>
      <p:pic>
        <p:nvPicPr>
          <p:cNvPr id="3076" name="Picture 4" descr="https://miro.medium.com/v2/resize:fit:875/1*Yr6HNgpm6smxBW05AvmYg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03" b="28483"/>
          <a:stretch/>
        </p:blipFill>
        <p:spPr bwMode="auto">
          <a:xfrm>
            <a:off x="5226518" y="5114827"/>
            <a:ext cx="2388599" cy="120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miro.medium.com/v2/resize:fit:791/1*NXZibNyipXpft5eNfAKbBg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00" b="22917"/>
          <a:stretch/>
        </p:blipFill>
        <p:spPr bwMode="auto">
          <a:xfrm>
            <a:off x="7535997" y="4138863"/>
            <a:ext cx="4656003" cy="221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8067063" y="6379959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ource-serif-pro"/>
              </a:rPr>
              <a:t>NMS-free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" name="Picture 2" descr="https://miro.medium.com/v2/resize:fit:875/1*Eg15fY6clRwNy8PZBTbKy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8" t="359" r="770" b="15375"/>
          <a:stretch/>
        </p:blipFill>
        <p:spPr bwMode="auto">
          <a:xfrm>
            <a:off x="3521243" y="4255933"/>
            <a:ext cx="1705275" cy="226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73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200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5300" b="1" dirty="0">
                <a:solidFill>
                  <a:schemeClr val="bg1"/>
                </a:solidFill>
              </a:rPr>
              <a:t>Задачи компьютерного зрения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5867" y="1006911"/>
            <a:ext cx="10515600" cy="393084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</a:rPr>
              <a:t>Среди основных задач компьютерного зрения могут быть выделены следующие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задачи, которые как правило справедливы как для отдельных изображений, так 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для видео-сцен.</a:t>
            </a:r>
            <a:endParaRPr lang="en-US" sz="20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Классификация </a:t>
            </a:r>
            <a:r>
              <a:rPr lang="ru-RU" sz="2200" dirty="0">
                <a:solidFill>
                  <a:schemeClr val="bg1"/>
                </a:solidFill>
              </a:rPr>
              <a:t>(рассмотрена в предыдущем модуле).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Обнаружение объектов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Detection</a:t>
            </a:r>
            <a:r>
              <a:rPr lang="ru-RU" sz="2200" dirty="0">
                <a:solidFill>
                  <a:schemeClr val="bg1"/>
                </a:solidFill>
              </a:rPr>
              <a:t>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Сегментации классов объектов и сцен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Semantic</a:t>
            </a:r>
            <a:r>
              <a:rPr lang="ru-RU" sz="2200" dirty="0">
                <a:solidFill>
                  <a:schemeClr val="bg1"/>
                </a:solidFill>
              </a:rPr>
              <a:t> Segmentation).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 err="1">
                <a:solidFill>
                  <a:schemeClr val="bg1"/>
                </a:solidFill>
              </a:rPr>
              <a:t>Экземплярная</a:t>
            </a:r>
            <a:r>
              <a:rPr lang="ru-RU" sz="2200" b="1" u="sng" dirty="0">
                <a:solidFill>
                  <a:schemeClr val="bg1"/>
                </a:solidFill>
              </a:rPr>
              <a:t> сегментация </a:t>
            </a:r>
            <a:r>
              <a:rPr lang="ru-RU" sz="2200" dirty="0">
                <a:solidFill>
                  <a:schemeClr val="bg1"/>
                </a:solidFill>
              </a:rPr>
              <a:t>(Instance Segmentation).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98" y="3443630"/>
            <a:ext cx="11489954" cy="24418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134882" y="3360210"/>
            <a:ext cx="2961118" cy="260870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62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Заголовок 1"/>
          <p:cNvSpPr txBox="1">
            <a:spLocks noGrp="1"/>
          </p:cNvSpPr>
          <p:nvPr>
            <p:ph type="title"/>
          </p:nvPr>
        </p:nvSpPr>
        <p:spPr>
          <a:xfrm>
            <a:off x="358923" y="0"/>
            <a:ext cx="11760648" cy="134982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3" name="Объект 2"/>
          <p:cNvSpPr txBox="1">
            <a:spLocks noGrp="1"/>
          </p:cNvSpPr>
          <p:nvPr>
            <p:ph type="body" idx="1"/>
          </p:nvPr>
        </p:nvSpPr>
        <p:spPr>
          <a:xfrm>
            <a:off x="358923" y="1008404"/>
            <a:ext cx="11459912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Одной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первых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удачных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попыток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создания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полностью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сверточной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нейронной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обнаружения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считать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архитектуру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Overfeat</a:t>
            </a:r>
            <a:r>
              <a:rPr sz="2200" dirty="0">
                <a:solidFill>
                  <a:schemeClr val="bg1"/>
                </a:solidFill>
              </a:rPr>
              <a:t> (2013 </a:t>
            </a:r>
            <a:r>
              <a:rPr sz="2200" dirty="0" err="1">
                <a:solidFill>
                  <a:schemeClr val="bg1"/>
                </a:solidFill>
              </a:rPr>
              <a:t>год</a:t>
            </a:r>
            <a:r>
              <a:rPr sz="2200" dirty="0">
                <a:solidFill>
                  <a:schemeClr val="bg1"/>
                </a:solidFill>
              </a:rPr>
              <a:t>). </a:t>
            </a: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Метод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Overfeat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основан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продвижение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окна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изображению</a:t>
            </a:r>
            <a:r>
              <a:rPr sz="2200" dirty="0">
                <a:solidFill>
                  <a:schemeClr val="bg1"/>
                </a:solidFill>
              </a:rPr>
              <a:t>. 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У </a:t>
            </a:r>
            <a:r>
              <a:rPr sz="2200" dirty="0" err="1">
                <a:solidFill>
                  <a:schemeClr val="bg1"/>
                </a:solidFill>
              </a:rPr>
              <a:t>окна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меняется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положение</a:t>
            </a:r>
            <a:r>
              <a:rPr sz="2200" dirty="0">
                <a:solidFill>
                  <a:schemeClr val="bg1"/>
                </a:solidFill>
              </a:rPr>
              <a:t>. </a:t>
            </a:r>
            <a:endParaRPr lang="ru-RU" sz="2200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1800" dirty="0">
                <a:solidFill>
                  <a:schemeClr val="bg1"/>
                </a:solidFill>
              </a:rPr>
              <a:t>В каждом окне происходит классификация объекта и предсказание его размеров.</a:t>
            </a:r>
          </a:p>
          <a:p>
            <a:pPr lvl="3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1600" dirty="0">
                <a:solidFill>
                  <a:schemeClr val="bg1"/>
                </a:solidFill>
              </a:rPr>
              <a:t>То есть задачи регрессии и классификации</a:t>
            </a:r>
          </a:p>
          <a:p>
            <a:pPr lvl="3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1600" dirty="0">
                <a:solidFill>
                  <a:schemeClr val="bg1"/>
                </a:solidFill>
              </a:rPr>
              <a:t>Технически </a:t>
            </a:r>
            <a:r>
              <a:rPr lang="en" sz="1600" dirty="0">
                <a:solidFill>
                  <a:schemeClr val="bg1"/>
                </a:solidFill>
              </a:rPr>
              <a:t>Overfeat – </a:t>
            </a:r>
            <a:r>
              <a:rPr lang="ru-RU" sz="1600" dirty="0">
                <a:solidFill>
                  <a:schemeClr val="bg1"/>
                </a:solidFill>
              </a:rPr>
              <a:t>решает задачу локализации в каждом окне.</a:t>
            </a:r>
          </a:p>
          <a:p>
            <a:pPr lvl="3">
              <a:lnSpc>
                <a:spcPct val="100000"/>
              </a:lnSpc>
              <a:spcBef>
                <a:spcPts val="400"/>
              </a:spcBef>
              <a:defRPr sz="2000"/>
            </a:pPr>
            <a:endParaRPr sz="1600" dirty="0">
              <a:solidFill>
                <a:schemeClr val="bg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038" y="3408689"/>
            <a:ext cx="6273233" cy="3291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Прямоугольник 1"/>
          <p:cNvSpPr/>
          <p:nvPr/>
        </p:nvSpPr>
        <p:spPr>
          <a:xfrm>
            <a:off x="2887980" y="3478139"/>
            <a:ext cx="1127760" cy="1870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image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602337" y="3916681"/>
            <a:ext cx="1127760" cy="480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Part of image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583537" y="4255058"/>
            <a:ext cx="1127760" cy="480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000856" y="3992880"/>
            <a:ext cx="1373524" cy="288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903576" y="6232305"/>
            <a:ext cx="2394604" cy="206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regression</a:t>
            </a:r>
            <a:endParaRPr lang="ru-RU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0314" y="117308"/>
            <a:ext cx="10934862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Задачи связанные с обнаружением объектов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0661" y="1295030"/>
            <a:ext cx="11564515" cy="20866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100" b="1" dirty="0">
                <a:solidFill>
                  <a:schemeClr val="bg1"/>
                </a:solidFill>
              </a:rPr>
              <a:t>T</a:t>
            </a:r>
            <a:r>
              <a:rPr lang="ru-RU" sz="2100" b="1" dirty="0" err="1">
                <a:solidFill>
                  <a:schemeClr val="bg1"/>
                </a:solidFill>
              </a:rPr>
              <a:t>wo-stage</a:t>
            </a:r>
            <a:r>
              <a:rPr lang="ru-RU" sz="2100" b="1" dirty="0">
                <a:solidFill>
                  <a:schemeClr val="bg1"/>
                </a:solidFill>
              </a:rPr>
              <a:t> </a:t>
            </a:r>
            <a:r>
              <a:rPr lang="ru-RU" sz="2100" b="1" dirty="0" err="1">
                <a:solidFill>
                  <a:schemeClr val="bg1"/>
                </a:solidFill>
              </a:rPr>
              <a:t>детекция</a:t>
            </a:r>
            <a:r>
              <a:rPr lang="ru-RU" sz="2100" dirty="0">
                <a:solidFill>
                  <a:schemeClr val="bg1"/>
                </a:solidFill>
              </a:rPr>
              <a:t> состоит из двух стадий (как видно из названия):</a:t>
            </a:r>
          </a:p>
          <a:p>
            <a:pPr lvl="1"/>
            <a:r>
              <a:rPr lang="ru-RU" b="1" dirty="0" err="1">
                <a:solidFill>
                  <a:schemeClr val="bg1"/>
                </a:solidFill>
              </a:rPr>
              <a:t>Region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Proposal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Network</a:t>
            </a:r>
            <a:r>
              <a:rPr lang="ru-RU" b="1" dirty="0">
                <a:solidFill>
                  <a:schemeClr val="bg1"/>
                </a:solidFill>
              </a:rPr>
              <a:t> (RPN) - </a:t>
            </a:r>
            <a:r>
              <a:rPr lang="ru-RU" sz="2100" dirty="0">
                <a:solidFill>
                  <a:schemeClr val="bg1"/>
                </a:solidFill>
              </a:rPr>
              <a:t>генерация  </a:t>
            </a:r>
            <a:r>
              <a:rPr lang="ru-RU" sz="2100" b="1" dirty="0" err="1">
                <a:solidFill>
                  <a:schemeClr val="bg1"/>
                </a:solidFill>
              </a:rPr>
              <a:t>region</a:t>
            </a:r>
            <a:r>
              <a:rPr lang="ru-RU" sz="2100" b="1" dirty="0">
                <a:solidFill>
                  <a:schemeClr val="bg1"/>
                </a:solidFill>
              </a:rPr>
              <a:t> </a:t>
            </a:r>
            <a:r>
              <a:rPr lang="ru-RU" sz="2100" b="1" dirty="0" err="1">
                <a:solidFill>
                  <a:schemeClr val="bg1"/>
                </a:solidFill>
              </a:rPr>
              <a:t>proposals</a:t>
            </a:r>
            <a:r>
              <a:rPr lang="ru-RU" sz="2100" b="1" dirty="0">
                <a:solidFill>
                  <a:schemeClr val="bg1"/>
                </a:solidFill>
              </a:rPr>
              <a:t> (области интересов)</a:t>
            </a:r>
            <a:r>
              <a:rPr lang="ru-RU" sz="2100" dirty="0">
                <a:solidFill>
                  <a:schemeClr val="bg1"/>
                </a:solidFill>
              </a:rPr>
              <a:t> </a:t>
            </a:r>
          </a:p>
          <a:p>
            <a:pPr lvl="2"/>
            <a:r>
              <a:rPr lang="ru-RU" sz="1700" dirty="0">
                <a:solidFill>
                  <a:schemeClr val="bg1"/>
                </a:solidFill>
              </a:rPr>
              <a:t> у этой название </a:t>
            </a:r>
            <a:r>
              <a:rPr lang="ru-RU" sz="1700" b="1" dirty="0">
                <a:solidFill>
                  <a:schemeClr val="bg1"/>
                </a:solidFill>
              </a:rPr>
              <a:t>“</a:t>
            </a:r>
            <a:r>
              <a:rPr lang="ru-RU" sz="1700" b="1" dirty="0" err="1">
                <a:solidFill>
                  <a:schemeClr val="bg1"/>
                </a:solidFill>
              </a:rPr>
              <a:t>Region</a:t>
            </a:r>
            <a:r>
              <a:rPr lang="ru-RU" sz="1700" b="1" dirty="0">
                <a:solidFill>
                  <a:schemeClr val="bg1"/>
                </a:solidFill>
              </a:rPr>
              <a:t> </a:t>
            </a:r>
            <a:r>
              <a:rPr lang="ru-RU" sz="1700" b="1" dirty="0" err="1">
                <a:solidFill>
                  <a:schemeClr val="bg1"/>
                </a:solidFill>
              </a:rPr>
              <a:t>Proposal</a:t>
            </a:r>
            <a:r>
              <a:rPr lang="ru-RU" sz="1700" b="1" dirty="0">
                <a:solidFill>
                  <a:schemeClr val="bg1"/>
                </a:solidFill>
              </a:rPr>
              <a:t> </a:t>
            </a:r>
            <a:r>
              <a:rPr lang="ru-RU" sz="1700" b="1" dirty="0" err="1">
                <a:solidFill>
                  <a:schemeClr val="bg1"/>
                </a:solidFill>
              </a:rPr>
              <a:t>Network</a:t>
            </a:r>
            <a:r>
              <a:rPr lang="ru-RU" sz="1700" b="1" dirty="0">
                <a:solidFill>
                  <a:schemeClr val="bg1"/>
                </a:solidFill>
              </a:rPr>
              <a:t>”,</a:t>
            </a:r>
            <a:r>
              <a:rPr lang="ru-RU" sz="1700" dirty="0">
                <a:solidFill>
                  <a:schemeClr val="bg1"/>
                </a:solidFill>
              </a:rPr>
              <a:t> или </a:t>
            </a:r>
            <a:r>
              <a:rPr lang="ru-RU" sz="1700" b="1" dirty="0">
                <a:solidFill>
                  <a:schemeClr val="bg1"/>
                </a:solidFill>
              </a:rPr>
              <a:t>RPN</a:t>
            </a:r>
            <a:r>
              <a:rPr lang="ru-RU" sz="1700" dirty="0">
                <a:solidFill>
                  <a:schemeClr val="bg1"/>
                </a:solidFill>
              </a:rPr>
              <a:t>). </a:t>
            </a:r>
          </a:p>
          <a:p>
            <a:pPr lvl="3"/>
            <a:r>
              <a:rPr lang="ru-RU" sz="1500" dirty="0">
                <a:solidFill>
                  <a:schemeClr val="bg1"/>
                </a:solidFill>
              </a:rPr>
              <a:t>Основная задача здесь — сужение количества потенциальных областей для поиска объектов.</a:t>
            </a:r>
          </a:p>
          <a:p>
            <a:pPr lvl="1"/>
            <a:r>
              <a:rPr lang="ru-RU" sz="2100" dirty="0">
                <a:solidFill>
                  <a:schemeClr val="bg1"/>
                </a:solidFill>
              </a:rPr>
              <a:t>классификация для каждого </a:t>
            </a:r>
            <a:r>
              <a:rPr lang="ru-RU" sz="2100" dirty="0" err="1">
                <a:solidFill>
                  <a:schemeClr val="bg1"/>
                </a:solidFill>
              </a:rPr>
              <a:t>region</a:t>
            </a:r>
            <a:r>
              <a:rPr lang="ru-RU" sz="2100" dirty="0">
                <a:solidFill>
                  <a:schemeClr val="bg1"/>
                </a:solidFill>
              </a:rPr>
              <a:t> </a:t>
            </a:r>
            <a:r>
              <a:rPr lang="ru-RU" sz="2100" dirty="0" err="1">
                <a:solidFill>
                  <a:schemeClr val="bg1"/>
                </a:solidFill>
              </a:rPr>
              <a:t>proposal</a:t>
            </a:r>
            <a:r>
              <a:rPr lang="ru-RU" sz="2100" dirty="0">
                <a:solidFill>
                  <a:schemeClr val="bg1"/>
                </a:solidFill>
              </a:rPr>
              <a:t> и регрессия координат боксов.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chemeClr val="bg1"/>
                </a:solidFill>
              </a:rPr>
              <a:t>One-stage </a:t>
            </a:r>
            <a:r>
              <a:rPr lang="ru-RU" sz="2400" b="1" dirty="0" err="1">
                <a:solidFill>
                  <a:schemeClr val="bg1"/>
                </a:solidFill>
              </a:rPr>
              <a:t>детекция</a:t>
            </a:r>
            <a:r>
              <a:rPr lang="ru-RU" sz="2400" b="1" dirty="0">
                <a:solidFill>
                  <a:schemeClr val="bg1"/>
                </a:solidFill>
              </a:rPr>
              <a:t> </a:t>
            </a:r>
            <a:r>
              <a:rPr lang="en-US" sz="2400" b="1" dirty="0">
                <a:solidFill>
                  <a:schemeClr val="bg1"/>
                </a:solidFill>
              </a:rPr>
              <a:t>- </a:t>
            </a:r>
            <a:r>
              <a:rPr lang="ru-RU" dirty="0">
                <a:solidFill>
                  <a:schemeClr val="bg1"/>
                </a:solidFill>
              </a:rPr>
              <a:t>классификация и локализация без </a:t>
            </a:r>
            <a:r>
              <a:rPr lang="en-US" dirty="0">
                <a:solidFill>
                  <a:schemeClr val="bg1"/>
                </a:solidFill>
              </a:rPr>
              <a:t>RPN</a:t>
            </a:r>
            <a:endParaRPr lang="ru-RU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b="1" dirty="0">
              <a:solidFill>
                <a:schemeClr val="bg1"/>
              </a:solidFill>
            </a:endParaRPr>
          </a:p>
        </p:txBody>
      </p:sp>
      <p:pic>
        <p:nvPicPr>
          <p:cNvPr id="5122" name="Picture 2" descr="https://blog.deepschool.ru/wp-content/uploads/2024/08/untitled-2024-08-31t151841.369-1024x39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80" y="3451659"/>
            <a:ext cx="8391411" cy="326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9198844" y="6582862"/>
            <a:ext cx="30893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</p:spTree>
    <p:extLst>
      <p:ext uri="{BB962C8B-B14F-4D97-AF65-F5344CB8AC3E}">
        <p14:creationId xmlns:p14="http://schemas.microsoft.com/office/powerpoint/2010/main" val="189074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Заголовок 1"/>
          <p:cNvSpPr txBox="1">
            <a:spLocks noGrp="1"/>
          </p:cNvSpPr>
          <p:nvPr>
            <p:ph type="title"/>
          </p:nvPr>
        </p:nvSpPr>
        <p:spPr>
          <a:xfrm>
            <a:off x="358922" y="365125"/>
            <a:ext cx="11716963" cy="11443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8" name="Объект 2"/>
          <p:cNvSpPr txBox="1">
            <a:spLocks noGrp="1"/>
          </p:cNvSpPr>
          <p:nvPr>
            <p:ph type="body" idx="1"/>
          </p:nvPr>
        </p:nvSpPr>
        <p:spPr>
          <a:xfrm>
            <a:off x="116115" y="1142763"/>
            <a:ext cx="11459913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Особенности </a:t>
            </a:r>
            <a:r>
              <a:rPr sz="2200" dirty="0" err="1">
                <a:solidFill>
                  <a:schemeClr val="bg1"/>
                </a:solidFill>
              </a:rPr>
              <a:t>Регресси</a:t>
            </a:r>
            <a:r>
              <a:rPr lang="ru-RU" sz="2200" dirty="0">
                <a:solidFill>
                  <a:schemeClr val="bg1"/>
                </a:solidFill>
              </a:rPr>
              <a:t>и координат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717550" lvl="2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 </a:t>
            </a:r>
            <a:r>
              <a:rPr lang="ru-RU" sz="2200" dirty="0" err="1">
                <a:solidFill>
                  <a:schemeClr val="bg1"/>
                </a:solidFill>
              </a:rPr>
              <a:t>тренеровке</a:t>
            </a:r>
            <a:r>
              <a:rPr lang="ru-RU" sz="2200" dirty="0">
                <a:solidFill>
                  <a:schemeClr val="bg1"/>
                </a:solidFill>
              </a:rPr>
              <a:t> два этапа:</a:t>
            </a:r>
          </a:p>
          <a:p>
            <a:pPr marL="1174750" lvl="3">
              <a:defRPr sz="2000"/>
            </a:pPr>
            <a:r>
              <a:rPr lang="ru-RU" sz="2000" dirty="0">
                <a:solidFill>
                  <a:schemeClr val="bg1"/>
                </a:solidFill>
              </a:rPr>
              <a:t>1. обучение кодировщика признаков для полного изображения.</a:t>
            </a:r>
          </a:p>
          <a:p>
            <a:pPr marL="1174750" lvl="3">
              <a:defRPr sz="2000"/>
            </a:pPr>
            <a:r>
              <a:rPr lang="ru-RU" sz="2000" dirty="0">
                <a:solidFill>
                  <a:schemeClr val="bg1"/>
                </a:solidFill>
              </a:rPr>
              <a:t>2 Для отдельных участков обучается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только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голова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регрессии</a:t>
            </a:r>
            <a:r>
              <a:rPr sz="2000" dirty="0">
                <a:solidFill>
                  <a:schemeClr val="bg1"/>
                </a:solidFill>
              </a:rPr>
              <a:t>.</a:t>
            </a:r>
          </a:p>
          <a:p>
            <a:pPr marL="717550" lvl="2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обучается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если</a:t>
            </a:r>
            <a:r>
              <a:rPr sz="2200" dirty="0">
                <a:solidFill>
                  <a:schemeClr val="bg1"/>
                </a:solidFill>
              </a:rPr>
              <a:t> score </a:t>
            </a:r>
            <a:r>
              <a:rPr sz="2200" dirty="0" err="1">
                <a:solidFill>
                  <a:schemeClr val="bg1"/>
                </a:solidFill>
              </a:rPr>
              <a:t>в</a:t>
            </a:r>
            <a:r>
              <a:rPr sz="2200" dirty="0">
                <a:solidFill>
                  <a:schemeClr val="bg1"/>
                </a:solidFill>
              </a:rPr>
              <a:t>  </a:t>
            </a:r>
            <a:r>
              <a:rPr sz="2200" dirty="0" err="1">
                <a:solidFill>
                  <a:schemeClr val="bg1"/>
                </a:solidFill>
              </a:rPr>
              <a:t>окне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больше</a:t>
            </a:r>
            <a:r>
              <a:rPr sz="2200" dirty="0">
                <a:solidFill>
                  <a:schemeClr val="bg1"/>
                </a:solidFill>
              </a:rPr>
              <a:t> 50%.</a:t>
            </a:r>
          </a:p>
          <a:p>
            <a:pPr marL="717550" lvl="2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обучается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окна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038" y="3408689"/>
            <a:ext cx="6273233" cy="3291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57465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Заголовок 1"/>
          <p:cNvSpPr txBox="1">
            <a:spLocks noGrp="1"/>
          </p:cNvSpPr>
          <p:nvPr>
            <p:ph type="title"/>
          </p:nvPr>
        </p:nvSpPr>
        <p:spPr>
          <a:xfrm>
            <a:off x="174172" y="188686"/>
            <a:ext cx="12017828" cy="115431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33" name="Объект 2"/>
          <p:cNvSpPr txBox="1">
            <a:spLocks noGrp="1"/>
          </p:cNvSpPr>
          <p:nvPr>
            <p:ph type="body" idx="1"/>
          </p:nvPr>
        </p:nvSpPr>
        <p:spPr>
          <a:xfrm>
            <a:off x="191066" y="1157277"/>
            <a:ext cx="11459913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Р</a:t>
            </a:r>
            <a:r>
              <a:rPr sz="2400" dirty="0" err="1">
                <a:solidFill>
                  <a:schemeClr val="bg1"/>
                </a:solidFill>
              </a:rPr>
              <a:t>егионная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сверточная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нейронная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сеть</a:t>
            </a:r>
            <a:r>
              <a:rPr sz="2400" dirty="0">
                <a:solidFill>
                  <a:schemeClr val="bg1"/>
                </a:solidFill>
              </a:rPr>
              <a:t> (Regions with CNN features, R-CNN). </a:t>
            </a:r>
          </a:p>
          <a:p>
            <a:pPr lvl="1">
              <a:defRPr sz="2000"/>
            </a:pPr>
            <a:r>
              <a:rPr sz="2000" dirty="0" err="1">
                <a:solidFill>
                  <a:schemeClr val="bg1"/>
                </a:solidFill>
              </a:rPr>
              <a:t>Данная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архитектура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объединила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себе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наиболее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продуктивные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для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своего времени </a:t>
            </a:r>
            <a:r>
              <a:rPr sz="2000" dirty="0" err="1">
                <a:solidFill>
                  <a:schemeClr val="bg1"/>
                </a:solidFill>
              </a:rPr>
              <a:t>практики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области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обнаружения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локализации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объектов</a:t>
            </a:r>
            <a:r>
              <a:rPr sz="2000" dirty="0">
                <a:solidFill>
                  <a:schemeClr val="bg1"/>
                </a:solidFill>
              </a:rPr>
              <a:t>.</a:t>
            </a:r>
          </a:p>
          <a:p>
            <a:pPr lvl="1">
              <a:defRPr sz="2000"/>
            </a:pPr>
            <a:r>
              <a:rPr sz="2000" dirty="0" err="1">
                <a:solidFill>
                  <a:schemeClr val="bg1"/>
                </a:solidFill>
              </a:rPr>
              <a:t>Сеть</a:t>
            </a:r>
            <a:r>
              <a:rPr sz="2000" dirty="0">
                <a:solidFill>
                  <a:schemeClr val="bg1"/>
                </a:solidFill>
              </a:rPr>
              <a:t> R-CNN </a:t>
            </a:r>
            <a:r>
              <a:rPr sz="2000" dirty="0" err="1">
                <a:solidFill>
                  <a:schemeClr val="bg1"/>
                </a:solidFill>
              </a:rPr>
              <a:t>осуществляет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предсказание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области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нахождения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объекта</a:t>
            </a:r>
            <a:r>
              <a:rPr sz="2000" dirty="0">
                <a:solidFill>
                  <a:schemeClr val="bg1"/>
                </a:solidFill>
              </a:rPr>
              <a:t> и </a:t>
            </a:r>
            <a:r>
              <a:rPr sz="2000" dirty="0" err="1">
                <a:solidFill>
                  <a:schemeClr val="bg1"/>
                </a:solidFill>
              </a:rPr>
              <a:t>его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класса</a:t>
            </a:r>
            <a:r>
              <a:rPr sz="2000" dirty="0">
                <a:solidFill>
                  <a:schemeClr val="bg1"/>
                </a:solidFill>
              </a:rPr>
              <a:t> в </a:t>
            </a:r>
            <a:r>
              <a:rPr sz="2000" dirty="0" err="1">
                <a:solidFill>
                  <a:schemeClr val="bg1"/>
                </a:solidFill>
              </a:rPr>
              <a:t>несколько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этапов</a:t>
            </a:r>
            <a:r>
              <a:rPr sz="2000" dirty="0">
                <a:solidFill>
                  <a:schemeClr val="bg1"/>
                </a:solidFill>
              </a:rPr>
              <a:t> </a:t>
            </a:r>
            <a:endParaRPr lang="ru-RU" sz="20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поэтому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такой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подход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называется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много-этапное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обнаружение</a:t>
            </a:r>
            <a:r>
              <a:rPr sz="2000" dirty="0">
                <a:solidFill>
                  <a:schemeClr val="bg1"/>
                </a:solidFill>
              </a:rPr>
              <a:t> (multi-stage object detection).</a:t>
            </a:r>
            <a:endParaRPr lang="ru-RU" sz="2000" dirty="0">
              <a:solidFill>
                <a:schemeClr val="bg1"/>
              </a:solidFill>
            </a:endParaRPr>
          </a:p>
          <a:p>
            <a:pPr lvl="2">
              <a:defRPr sz="2000"/>
            </a:pPr>
            <a:r>
              <a:rPr lang="ru-RU" sz="1600" dirty="0">
                <a:solidFill>
                  <a:schemeClr val="bg1"/>
                </a:solidFill>
              </a:rPr>
              <a:t>Как и </a:t>
            </a:r>
            <a:r>
              <a:rPr lang="en-US" sz="1600" dirty="0" err="1">
                <a:solidFill>
                  <a:schemeClr val="bg1"/>
                </a:solidFill>
              </a:rPr>
              <a:t>overfeat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ru-RU" sz="1600" dirty="0">
                <a:solidFill>
                  <a:schemeClr val="bg1"/>
                </a:solidFill>
              </a:rPr>
              <a:t>сеть скользит по изображению</a:t>
            </a:r>
            <a:endParaRPr sz="1600" dirty="0">
              <a:solidFill>
                <a:schemeClr val="bg1"/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04EAD1F-7063-6E4C-A580-17E734022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358" y="3429000"/>
            <a:ext cx="6563455" cy="30774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971" y="4719356"/>
            <a:ext cx="2846614" cy="1870045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5912427" y="4592255"/>
            <a:ext cx="4359767" cy="1374456"/>
            <a:chOff x="5912427" y="4592255"/>
            <a:chExt cx="4359767" cy="1374456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37401F8F-656D-4040-8208-7209DEF1EADA}"/>
                </a:ext>
              </a:extLst>
            </p:cNvPr>
            <p:cNvSpPr/>
            <p:nvPr/>
          </p:nvSpPr>
          <p:spPr>
            <a:xfrm>
              <a:off x="8705850" y="5198922"/>
              <a:ext cx="1441380" cy="767789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45B3A65-32FF-CB46-B48F-10C09E96A94E}"/>
                </a:ext>
              </a:extLst>
            </p:cNvPr>
            <p:cNvSpPr txBox="1"/>
            <p:nvPr/>
          </p:nvSpPr>
          <p:spPr>
            <a:xfrm>
              <a:off x="9678762" y="4592255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cxnSp>
          <p:nvCxnSpPr>
            <p:cNvPr id="4" name="Прямая со стрелкой 3">
              <a:extLst>
                <a:ext uri="{FF2B5EF4-FFF2-40B4-BE49-F238E27FC236}">
                  <a16:creationId xmlns:a16="http://schemas.microsoft.com/office/drawing/2014/main" id="{25598EB5-1E1C-B046-9566-C16C195FF2D4}"/>
                </a:ext>
              </a:extLst>
            </p:cNvPr>
            <p:cNvCxnSpPr>
              <a:cxnSpLocks/>
            </p:cNvCxnSpPr>
            <p:nvPr/>
          </p:nvCxnSpPr>
          <p:spPr>
            <a:xfrm>
              <a:off x="5912427" y="5725391"/>
              <a:ext cx="2057400" cy="0"/>
            </a:xfrm>
            <a:prstGeom prst="straightConnector1">
              <a:avLst/>
            </a:prstGeom>
            <a:ln w="825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B8ED0E-78FD-3D43-80DA-3FE6C37F2A2B}"/>
                </a:ext>
              </a:extLst>
            </p:cNvPr>
            <p:cNvSpPr txBox="1"/>
            <p:nvPr/>
          </p:nvSpPr>
          <p:spPr>
            <a:xfrm>
              <a:off x="6529211" y="5198922"/>
              <a:ext cx="1096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R-CNN</a:t>
              </a:r>
              <a:endPara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37" name="Заголовок 1"/>
          <p:cNvSpPr txBox="1">
            <a:spLocks noGrp="1"/>
          </p:cNvSpPr>
          <p:nvPr>
            <p:ph type="title"/>
          </p:nvPr>
        </p:nvSpPr>
        <p:spPr>
          <a:xfrm>
            <a:off x="358922" y="365125"/>
            <a:ext cx="11833077" cy="1129846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38" name="Объект 2"/>
          <p:cNvSpPr txBox="1">
            <a:spLocks noGrp="1"/>
          </p:cNvSpPr>
          <p:nvPr>
            <p:ph type="body" idx="1"/>
          </p:nvPr>
        </p:nvSpPr>
        <p:spPr>
          <a:xfrm>
            <a:off x="285751" y="1335314"/>
            <a:ext cx="11459913" cy="501185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sz="2200" b="1" dirty="0">
                <a:solidFill>
                  <a:schemeClr val="bg1"/>
                </a:solidFill>
              </a:rPr>
              <a:t>0 </a:t>
            </a:r>
            <a:r>
              <a:rPr sz="2200" b="1" dirty="0" err="1">
                <a:solidFill>
                  <a:schemeClr val="bg1"/>
                </a:solidFill>
              </a:rPr>
              <a:t>Этап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dirty="0">
                <a:solidFill>
                  <a:schemeClr val="bg1"/>
                </a:solidFill>
              </a:rPr>
              <a:t>- </a:t>
            </a:r>
            <a:r>
              <a:rPr sz="2200" dirty="0" err="1">
                <a:solidFill>
                  <a:schemeClr val="bg1"/>
                </a:solidFill>
              </a:rPr>
              <a:t>подготовка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перед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началом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обучения</a:t>
            </a:r>
            <a:r>
              <a:rPr sz="2200" dirty="0">
                <a:solidFill>
                  <a:schemeClr val="bg1"/>
                </a:solidFill>
              </a:rPr>
              <a:t>.– </a:t>
            </a:r>
            <a:r>
              <a:rPr sz="2200" dirty="0" err="1">
                <a:solidFill>
                  <a:schemeClr val="bg1"/>
                </a:solidFill>
              </a:rPr>
              <a:t>Производится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выбор</a:t>
            </a:r>
            <a:r>
              <a:rPr sz="2200" dirty="0">
                <a:solidFill>
                  <a:schemeClr val="bg1"/>
                </a:solidFill>
              </a:rPr>
              <a:t> 2000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кандидатов</a:t>
            </a:r>
            <a:r>
              <a:rPr sz="2200" dirty="0">
                <a:solidFill>
                  <a:schemeClr val="bg1"/>
                </a:solidFill>
              </a:rPr>
              <a:t>, в </a:t>
            </a:r>
            <a:r>
              <a:rPr sz="2200" dirty="0" err="1">
                <a:solidFill>
                  <a:schemeClr val="bg1"/>
                </a:solidFill>
              </a:rPr>
              <a:t>которых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предположительно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есть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b="1" dirty="0">
                <a:solidFill>
                  <a:schemeClr val="bg1"/>
                </a:solidFill>
              </a:rPr>
              <a:t>(</a:t>
            </a:r>
            <a:r>
              <a:rPr sz="2200" b="1" dirty="0" err="1">
                <a:solidFill>
                  <a:schemeClr val="bg1"/>
                </a:solidFill>
              </a:rPr>
              <a:t>Regeons</a:t>
            </a:r>
            <a:r>
              <a:rPr sz="2200" b="1" dirty="0">
                <a:solidFill>
                  <a:schemeClr val="bg1"/>
                </a:solidFill>
              </a:rPr>
              <a:t> of Interest, ROI). </a:t>
            </a:r>
          </a:p>
          <a:p>
            <a:pPr lvl="1">
              <a:defRPr sz="1800"/>
            </a:pPr>
            <a:r>
              <a:rPr lang="ru-RU" sz="2200" dirty="0">
                <a:solidFill>
                  <a:schemeClr val="bg1"/>
                </a:solidFill>
              </a:rPr>
              <a:t>П</a:t>
            </a:r>
            <a:r>
              <a:rPr sz="2200" dirty="0" err="1">
                <a:solidFill>
                  <a:schemeClr val="bg1"/>
                </a:solidFill>
              </a:rPr>
              <a:t>оиск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регионов кандидатов </a:t>
            </a:r>
            <a:r>
              <a:rPr sz="2200" dirty="0" err="1">
                <a:solidFill>
                  <a:schemeClr val="bg1"/>
                </a:solidFill>
              </a:rPr>
              <a:t>может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быть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выполнен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любым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алгоритмом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lvl="2">
              <a:defRPr sz="1800"/>
            </a:pPr>
            <a:r>
              <a:rPr sz="1800" dirty="0">
                <a:solidFill>
                  <a:schemeClr val="bg1"/>
                </a:solidFill>
              </a:rPr>
              <a:t>В </a:t>
            </a:r>
            <a:r>
              <a:rPr sz="1800" dirty="0" err="1">
                <a:solidFill>
                  <a:schemeClr val="bg1"/>
                </a:solidFill>
              </a:rPr>
              <a:t>оригинальной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статье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методом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селективный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поиск</a:t>
            </a:r>
            <a:r>
              <a:rPr sz="1800" dirty="0">
                <a:solidFill>
                  <a:schemeClr val="bg1"/>
                </a:solidFill>
              </a:rPr>
              <a:t> (selective search). </a:t>
            </a:r>
          </a:p>
          <a:p>
            <a:pPr lvl="3">
              <a:defRPr sz="1800"/>
            </a:pPr>
            <a:r>
              <a:rPr sz="2000" dirty="0" err="1">
                <a:solidFill>
                  <a:schemeClr val="bg1"/>
                </a:solidFill>
              </a:rPr>
              <a:t>Это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метод</a:t>
            </a:r>
            <a:r>
              <a:rPr sz="2000" dirty="0">
                <a:solidFill>
                  <a:schemeClr val="bg1"/>
                </a:solidFill>
              </a:rPr>
              <a:t>, в </a:t>
            </a:r>
            <a:r>
              <a:rPr sz="2000" dirty="0" err="1">
                <a:solidFill>
                  <a:schemeClr val="bg1"/>
                </a:solidFill>
              </a:rPr>
              <a:t>котором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выделяются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контуры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изображении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– </a:t>
            </a:r>
            <a:r>
              <a:rPr lang="en-US" sz="2000" dirty="0" err="1">
                <a:solidFill>
                  <a:schemeClr val="bg1"/>
                </a:solidFill>
              </a:rPr>
              <a:t>т</a:t>
            </a:r>
            <a:r>
              <a:rPr lang="ru-RU" sz="2000" dirty="0">
                <a:solidFill>
                  <a:schemeClr val="bg1"/>
                </a:solidFill>
              </a:rPr>
              <a:t>.н. </a:t>
            </a:r>
            <a:r>
              <a:rPr lang="en-US" sz="2000" dirty="0" err="1">
                <a:solidFill>
                  <a:schemeClr val="bg1"/>
                </a:solidFill>
              </a:rPr>
              <a:t>Superpixels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проводится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поиск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объектов</a:t>
            </a:r>
            <a:r>
              <a:rPr sz="2000" dirty="0">
                <a:solidFill>
                  <a:schemeClr val="bg1"/>
                </a:solidFill>
              </a:rPr>
              <a:t> в </a:t>
            </a:r>
            <a:r>
              <a:rPr sz="2000" dirty="0" err="1">
                <a:solidFill>
                  <a:schemeClr val="bg1"/>
                </a:solidFill>
              </a:rPr>
              <a:t>рамках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контуров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путем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оценки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схожести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соответствующих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участков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изображения</a:t>
            </a:r>
            <a:r>
              <a:rPr sz="2000" dirty="0">
                <a:solidFill>
                  <a:schemeClr val="bg1"/>
                </a:solidFill>
              </a:rPr>
              <a:t>.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lang="ru-RU" sz="2200" dirty="0">
                <a:solidFill>
                  <a:schemeClr val="bg1"/>
                </a:solidFill>
              </a:rPr>
              <a:t>Д</a:t>
            </a:r>
            <a:r>
              <a:rPr sz="2200" dirty="0" err="1">
                <a:solidFill>
                  <a:schemeClr val="bg1"/>
                </a:solidFill>
              </a:rPr>
              <a:t>анный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только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подготовка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есть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включен</a:t>
            </a:r>
            <a:r>
              <a:rPr sz="2200" dirty="0">
                <a:solidFill>
                  <a:schemeClr val="bg1"/>
                </a:solidFill>
              </a:rPr>
              <a:t> в </a:t>
            </a:r>
            <a:r>
              <a:rPr sz="2200" dirty="0" err="1">
                <a:solidFill>
                  <a:schemeClr val="bg1"/>
                </a:solidFill>
              </a:rPr>
              <a:t>работу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нейронной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58922" y="1375564"/>
            <a:ext cx="10583398" cy="65897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92" y="4735002"/>
            <a:ext cx="2534906" cy="177555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4898" y="4596905"/>
            <a:ext cx="2580733" cy="1909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Заголовок 1"/>
          <p:cNvSpPr txBox="1">
            <a:spLocks noGrp="1"/>
          </p:cNvSpPr>
          <p:nvPr>
            <p:ph type="title"/>
          </p:nvPr>
        </p:nvSpPr>
        <p:spPr>
          <a:xfrm>
            <a:off x="145143" y="365125"/>
            <a:ext cx="11588234" cy="12459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42" name="Объект 2"/>
          <p:cNvSpPr txBox="1">
            <a:spLocks noGrp="1"/>
          </p:cNvSpPr>
          <p:nvPr>
            <p:ph type="body" idx="1"/>
          </p:nvPr>
        </p:nvSpPr>
        <p:spPr>
          <a:xfrm>
            <a:off x="275533" y="1345963"/>
            <a:ext cx="11459913" cy="300505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Архитектура</a:t>
            </a:r>
            <a:r>
              <a:rPr sz="2200" dirty="0">
                <a:solidFill>
                  <a:schemeClr val="bg1"/>
                </a:solidFill>
              </a:rPr>
              <a:t> R-CNN </a:t>
            </a:r>
            <a:r>
              <a:rPr sz="2200" dirty="0" err="1">
                <a:solidFill>
                  <a:schemeClr val="bg1"/>
                </a:solidFill>
              </a:rPr>
              <a:t>работает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образом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1 Этап: для каждого предложенного региона выделяются признаки. </a:t>
            </a:r>
          </a:p>
          <a:p>
            <a:pPr lvl="2">
              <a:defRPr sz="2000"/>
            </a:pPr>
            <a:r>
              <a:rPr lang="en-US" sz="2200" dirty="0">
                <a:solidFill>
                  <a:schemeClr val="bg1"/>
                </a:solidFill>
              </a:rPr>
              <a:t>Backbone </a:t>
            </a:r>
            <a:r>
              <a:rPr lang="ru-RU" sz="2200" dirty="0">
                <a:solidFill>
                  <a:schemeClr val="bg1"/>
                </a:solidFill>
              </a:rPr>
              <a:t>на основе </a:t>
            </a:r>
            <a:r>
              <a:rPr lang="en-US" sz="2200" dirty="0" err="1">
                <a:solidFill>
                  <a:schemeClr val="bg1"/>
                </a:solidFill>
              </a:rPr>
              <a:t>AlexNet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</a:p>
          <a:p>
            <a:pPr lvl="2">
              <a:defRPr sz="2000"/>
            </a:pPr>
            <a:r>
              <a:rPr sz="2200" dirty="0" err="1">
                <a:solidFill>
                  <a:schemeClr val="bg1"/>
                </a:solidFill>
              </a:rPr>
              <a:t>Производится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автоматическое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выделение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вектор</a:t>
            </a:r>
            <a:r>
              <a:rPr sz="2200" dirty="0">
                <a:solidFill>
                  <a:schemeClr val="bg1"/>
                </a:solidFill>
              </a:rPr>
              <a:t> 4096 </a:t>
            </a:r>
            <a:r>
              <a:rPr sz="2200" dirty="0" err="1">
                <a:solidFill>
                  <a:schemeClr val="bg1"/>
                </a:solidFill>
              </a:rPr>
              <a:t>значений</a:t>
            </a:r>
            <a:r>
              <a:rPr sz="2200" dirty="0">
                <a:solidFill>
                  <a:schemeClr val="bg1"/>
                </a:solidFill>
              </a:rPr>
              <a:t>). 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2 Этап: Классификация объектов в регионе при помощи </a:t>
            </a:r>
            <a:r>
              <a:rPr lang="en-US" sz="2200" dirty="0">
                <a:solidFill>
                  <a:schemeClr val="bg1"/>
                </a:solidFill>
              </a:rPr>
              <a:t>SVM (</a:t>
            </a:r>
            <a:r>
              <a:rPr lang="en-US" sz="2200" dirty="0" err="1">
                <a:solidFill>
                  <a:schemeClr val="bg1"/>
                </a:solidFill>
              </a:rPr>
              <a:t>метод</a:t>
            </a:r>
            <a:r>
              <a:rPr lang="ru-RU" sz="2200" dirty="0">
                <a:solidFill>
                  <a:schemeClr val="bg1"/>
                </a:solidFill>
              </a:rPr>
              <a:t> опорных векторов).</a:t>
            </a:r>
          </a:p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3 Этап: Для Регионов корректировка размера при помощи </a:t>
            </a:r>
            <a:r>
              <a:rPr lang="en-US" sz="2200" dirty="0" err="1">
                <a:solidFill>
                  <a:schemeClr val="bg1"/>
                </a:solidFill>
              </a:rPr>
              <a:t>Bbox</a:t>
            </a:r>
            <a:r>
              <a:rPr lang="ru-RU" sz="2200" dirty="0">
                <a:solidFill>
                  <a:schemeClr val="bg1"/>
                </a:solidFill>
              </a:rPr>
              <a:t> регрессия.</a:t>
            </a:r>
            <a:endParaRPr lang="en-US" sz="2200" dirty="0">
              <a:solidFill>
                <a:schemeClr val="bg1"/>
              </a:solidFill>
            </a:endParaRPr>
          </a:p>
          <a:p>
            <a:pPr lvl="2">
              <a:defRPr sz="2000"/>
            </a:pPr>
            <a:r>
              <a:rPr lang="ru-RU" sz="2400" dirty="0">
                <a:solidFill>
                  <a:schemeClr val="bg1"/>
                </a:solidFill>
              </a:rPr>
              <a:t>Сжатие всех полученных регионов при помощи </a:t>
            </a:r>
            <a:r>
              <a:rPr lang="en-US" sz="2400" dirty="0">
                <a:solidFill>
                  <a:schemeClr val="bg1"/>
                </a:solidFill>
              </a:rPr>
              <a:t>NMS</a:t>
            </a:r>
          </a:p>
          <a:p>
            <a:pPr lvl="2">
              <a:defRPr sz="2000"/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ru-RU" sz="18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endParaRPr lang="ru-RU" sz="22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36048E4-468B-8840-B686-C85397E83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081" y="4289822"/>
            <a:ext cx="5007320" cy="2347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Spatial Pyramidal Pooling Net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(</a:t>
            </a:r>
            <a:r>
              <a:rPr lang="en-US" sz="4800" b="1" dirty="0" err="1">
                <a:solidFill>
                  <a:schemeClr val="bg1"/>
                </a:solidFill>
              </a:rPr>
              <a:t>SPPNet</a:t>
            </a:r>
            <a:r>
              <a:rPr lang="en-US" sz="4800" b="1" dirty="0">
                <a:solidFill>
                  <a:schemeClr val="bg1"/>
                </a:solidFill>
              </a:rPr>
              <a:t>)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60" name="Объект 4"/>
          <p:cNvSpPr txBox="1">
            <a:spLocks noGrp="1"/>
          </p:cNvSpPr>
          <p:nvPr>
            <p:ph type="body" sz="half" idx="1"/>
          </p:nvPr>
        </p:nvSpPr>
        <p:spPr>
          <a:xfrm>
            <a:off x="178546" y="1136635"/>
            <a:ext cx="11505453" cy="506761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1742" indent="-221742" defTabSz="886968">
              <a:lnSpc>
                <a:spcPct val="100000"/>
              </a:lnSpc>
              <a:spcBef>
                <a:spcPts val="900"/>
              </a:spcBef>
              <a:defRPr sz="2037"/>
            </a:pPr>
            <a:r>
              <a:rPr lang="ru-RU" sz="2400" b="1" dirty="0" err="1">
                <a:solidFill>
                  <a:schemeClr val="bg1"/>
                </a:solidFill>
              </a:rPr>
              <a:t>S</a:t>
            </a:r>
            <a:r>
              <a:rPr lang="en-US" sz="2400" b="1" dirty="0">
                <a:solidFill>
                  <a:schemeClr val="bg1"/>
                </a:solidFill>
              </a:rPr>
              <a:t>PP pooling - </a:t>
            </a:r>
            <a:r>
              <a:rPr lang="ru-RU" sz="2000" dirty="0">
                <a:solidFill>
                  <a:schemeClr val="bg1"/>
                </a:solidFill>
              </a:rPr>
              <a:t>параллельных операций</a:t>
            </a:r>
            <a:r>
              <a:rPr lang="en-US" sz="2000" dirty="0">
                <a:solidFill>
                  <a:schemeClr val="bg1"/>
                </a:solidFill>
              </a:rPr>
              <a:t> max-</a:t>
            </a:r>
            <a:r>
              <a:rPr sz="2000" dirty="0" err="1">
                <a:solidFill>
                  <a:schemeClr val="bg1"/>
                </a:solidFill>
              </a:rPr>
              <a:t>пулинг</a:t>
            </a:r>
            <a:r>
              <a:rPr sz="2000" dirty="0">
                <a:solidFill>
                  <a:schemeClr val="bg1"/>
                </a:solidFill>
              </a:rPr>
              <a:t> с </a:t>
            </a:r>
            <a:r>
              <a:rPr sz="2000" dirty="0" err="1">
                <a:solidFill>
                  <a:schemeClr val="bg1"/>
                </a:solidFill>
              </a:rPr>
              <a:t>разным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размером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ядра</a:t>
            </a:r>
            <a:r>
              <a:rPr sz="2000" dirty="0">
                <a:solidFill>
                  <a:schemeClr val="bg1"/>
                </a:solidFill>
              </a:rPr>
              <a:t>.</a:t>
            </a:r>
            <a:endParaRPr lang="ru-RU" sz="2000" dirty="0">
              <a:solidFill>
                <a:schemeClr val="bg1"/>
              </a:solidFill>
            </a:endParaRPr>
          </a:p>
          <a:p>
            <a:pPr marL="678942" lvl="1" indent="-221742" defTabSz="886968">
              <a:lnSpc>
                <a:spcPct val="100000"/>
              </a:lnSpc>
              <a:spcBef>
                <a:spcPts val="900"/>
              </a:spcBef>
              <a:defRPr sz="2037"/>
            </a:pPr>
            <a:r>
              <a:rPr lang="ru-RU" sz="2000" dirty="0">
                <a:solidFill>
                  <a:schemeClr val="bg1"/>
                </a:solidFill>
              </a:rPr>
              <a:t>Таким образом учитывается разный контекст объекта</a:t>
            </a:r>
          </a:p>
          <a:p>
            <a:pPr marL="636588" lvl="2" indent="-179388" defTabSz="886968">
              <a:lnSpc>
                <a:spcPct val="100000"/>
              </a:lnSpc>
              <a:spcBef>
                <a:spcPts val="900"/>
              </a:spcBef>
              <a:defRPr sz="2037"/>
            </a:pPr>
            <a:r>
              <a:rPr lang="ru-RU" dirty="0">
                <a:solidFill>
                  <a:schemeClr val="bg1"/>
                </a:solidFill>
              </a:rPr>
              <a:t>Н</a:t>
            </a:r>
            <a:r>
              <a:rPr dirty="0">
                <a:solidFill>
                  <a:schemeClr val="bg1"/>
                </a:solidFill>
              </a:rPr>
              <a:t>а </a:t>
            </a:r>
            <a:r>
              <a:rPr dirty="0" err="1">
                <a:solidFill>
                  <a:schemeClr val="bg1"/>
                </a:solidFill>
              </a:rPr>
              <a:t>полученн</a:t>
            </a:r>
            <a:r>
              <a:rPr lang="ru-RU" dirty="0" err="1">
                <a:solidFill>
                  <a:schemeClr val="bg1"/>
                </a:solidFill>
              </a:rPr>
              <a:t>ых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карт</a:t>
            </a:r>
            <a:r>
              <a:rPr lang="ru-RU" dirty="0">
                <a:solidFill>
                  <a:schemeClr val="bg1"/>
                </a:solidFill>
              </a:rPr>
              <a:t>ах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признаков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выбираются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регионы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кандидаты</a:t>
            </a:r>
            <a:r>
              <a:rPr dirty="0">
                <a:solidFill>
                  <a:schemeClr val="bg1"/>
                </a:solidFill>
              </a:rPr>
              <a:t> и </a:t>
            </a:r>
            <a:r>
              <a:rPr dirty="0" err="1">
                <a:solidFill>
                  <a:schemeClr val="bg1"/>
                </a:solidFill>
              </a:rPr>
              <a:t>каждый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обрабатывается</a:t>
            </a:r>
            <a:r>
              <a:rPr dirty="0">
                <a:solidFill>
                  <a:schemeClr val="bg1"/>
                </a:solidFill>
              </a:rPr>
              <a:t> SPP </a:t>
            </a:r>
            <a:r>
              <a:rPr dirty="0" err="1">
                <a:solidFill>
                  <a:schemeClr val="bg1"/>
                </a:solidFill>
              </a:rPr>
              <a:t>пулингом</a:t>
            </a:r>
            <a:r>
              <a:rPr dirty="0">
                <a:solidFill>
                  <a:schemeClr val="bg1"/>
                </a:solidFill>
              </a:rPr>
              <a:t> (в </a:t>
            </a:r>
            <a:r>
              <a:rPr dirty="0" err="1">
                <a:solidFill>
                  <a:schemeClr val="bg1"/>
                </a:solidFill>
              </a:rPr>
              <a:t>основе</a:t>
            </a:r>
            <a:r>
              <a:rPr dirty="0">
                <a:solidFill>
                  <a:schemeClr val="bg1"/>
                </a:solidFill>
              </a:rPr>
              <a:t> max-pooling)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7AE0E3B2-4688-9343-A122-57B00EBAE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134" y="3149426"/>
            <a:ext cx="3471332" cy="35910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CD95833-6DD5-AE5C-A264-D53200DEB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01" y="3395791"/>
            <a:ext cx="5068532" cy="34090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4943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b="1" dirty="0">
                <a:solidFill>
                  <a:schemeClr val="bg1"/>
                </a:solidFill>
              </a:rPr>
              <a:t>Spatial Pyramidal Pooling Net</a:t>
            </a:r>
          </a:p>
        </p:txBody>
      </p:sp>
      <p:sp>
        <p:nvSpPr>
          <p:cNvPr id="165" name="Объект 4"/>
          <p:cNvSpPr txBox="1">
            <a:spLocks noGrp="1"/>
          </p:cNvSpPr>
          <p:nvPr>
            <p:ph type="body" sz="half" idx="1"/>
          </p:nvPr>
        </p:nvSpPr>
        <p:spPr>
          <a:xfrm>
            <a:off x="261258" y="1244600"/>
            <a:ext cx="11713028" cy="266541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Отличия от </a:t>
            </a:r>
            <a:r>
              <a:rPr sz="2200" dirty="0">
                <a:solidFill>
                  <a:schemeClr val="bg1"/>
                </a:solidFill>
              </a:rPr>
              <a:t>  R-CNN</a:t>
            </a:r>
            <a:r>
              <a:rPr lang="ru-RU" sz="2200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перенос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операции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селективного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поиска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этапа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подготовки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изображения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после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энкодера</a:t>
            </a:r>
            <a:r>
              <a:rPr lang="ru-RU" sz="2200" dirty="0">
                <a:solidFill>
                  <a:schemeClr val="bg1"/>
                </a:solidFill>
              </a:rPr>
              <a:t> и использование </a:t>
            </a:r>
            <a:r>
              <a:rPr lang="en-US" sz="2200" dirty="0">
                <a:solidFill>
                  <a:schemeClr val="bg1"/>
                </a:solidFill>
              </a:rPr>
              <a:t>SPP</a:t>
            </a:r>
            <a:r>
              <a:rPr sz="2200" dirty="0">
                <a:solidFill>
                  <a:schemeClr val="bg1"/>
                </a:solidFill>
              </a:rPr>
              <a:t>. </a:t>
            </a:r>
          </a:p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Другими словами:	</a:t>
            </a:r>
          </a:p>
          <a:p>
            <a:pPr lvl="1">
              <a:defRPr sz="2000"/>
            </a:pPr>
            <a:r>
              <a:rPr sz="2000" dirty="0" err="1">
                <a:solidFill>
                  <a:schemeClr val="bg1"/>
                </a:solidFill>
              </a:rPr>
              <a:t>Подход</a:t>
            </a:r>
            <a:r>
              <a:rPr sz="2000" dirty="0">
                <a:solidFill>
                  <a:schemeClr val="bg1"/>
                </a:solidFill>
              </a:rPr>
              <a:t> SPP </a:t>
            </a:r>
            <a:r>
              <a:rPr sz="2000" dirty="0" err="1">
                <a:solidFill>
                  <a:schemeClr val="bg1"/>
                </a:solidFill>
              </a:rPr>
              <a:t>предполагает</a:t>
            </a:r>
            <a:r>
              <a:rPr sz="2000" dirty="0">
                <a:solidFill>
                  <a:schemeClr val="bg1"/>
                </a:solidFill>
              </a:rPr>
              <a:t>, </a:t>
            </a:r>
            <a:r>
              <a:rPr sz="2000" dirty="0" err="1">
                <a:solidFill>
                  <a:schemeClr val="bg1"/>
                </a:solidFill>
              </a:rPr>
              <a:t>что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картах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признаков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достаточного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размера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можно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выделить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разные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признаки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для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одного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использу</a:t>
            </a:r>
            <a:r>
              <a:rPr lang="ru-RU" sz="2000" dirty="0">
                <a:solidFill>
                  <a:schemeClr val="bg1"/>
                </a:solidFill>
              </a:rPr>
              <a:t>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пирамидальный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пулинг</a:t>
            </a:r>
            <a:r>
              <a:rPr lang="ru-RU" sz="2000" dirty="0">
                <a:solidFill>
                  <a:schemeClr val="bg1"/>
                </a:solidFill>
              </a:rPr>
              <a:t> – то есть учесть не только сам объект но и контекст его окружения.</a:t>
            </a:r>
            <a:endParaRPr sz="20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lang="ru-RU" sz="2000" dirty="0">
                <a:solidFill>
                  <a:schemeClr val="bg1"/>
                </a:solidFill>
              </a:rPr>
              <a:t>С</a:t>
            </a:r>
            <a:r>
              <a:rPr sz="2000" dirty="0" err="1">
                <a:solidFill>
                  <a:schemeClr val="bg1"/>
                </a:solidFill>
              </a:rPr>
              <a:t>елективный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поиск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сводится</a:t>
            </a:r>
            <a:r>
              <a:rPr sz="2000" dirty="0">
                <a:solidFill>
                  <a:schemeClr val="bg1"/>
                </a:solidFill>
              </a:rPr>
              <a:t> к </a:t>
            </a:r>
            <a:r>
              <a:rPr sz="2000" dirty="0" err="1">
                <a:solidFill>
                  <a:schemeClr val="bg1"/>
                </a:solidFill>
              </a:rPr>
              <a:t>попытке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объединения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разных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призаков</a:t>
            </a:r>
            <a:r>
              <a:rPr sz="2000" dirty="0">
                <a:solidFill>
                  <a:schemeClr val="bg1"/>
                </a:solidFill>
              </a:rPr>
              <a:t>, </a:t>
            </a:r>
            <a:r>
              <a:rPr sz="2000" dirty="0" err="1">
                <a:solidFill>
                  <a:schemeClr val="bg1"/>
                </a:solidFill>
              </a:rPr>
              <a:t>например</a:t>
            </a:r>
            <a:r>
              <a:rPr sz="2000" dirty="0">
                <a:solidFill>
                  <a:schemeClr val="bg1"/>
                </a:solidFill>
              </a:rPr>
              <a:t>, </a:t>
            </a:r>
            <a:r>
              <a:rPr sz="2000" dirty="0" err="1">
                <a:solidFill>
                  <a:schemeClr val="bg1"/>
                </a:solidFill>
              </a:rPr>
              <a:t>сегментацией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интенсивности</a:t>
            </a:r>
            <a:r>
              <a:rPr sz="2000" dirty="0">
                <a:solidFill>
                  <a:schemeClr val="bg1"/>
                </a:solidFill>
              </a:rPr>
              <a:t> (</a:t>
            </a:r>
            <a:r>
              <a:rPr lang="ru-RU" sz="2000" dirty="0" err="1">
                <a:solidFill>
                  <a:schemeClr val="bg1"/>
                </a:solidFill>
              </a:rPr>
              <a:t>суперпиксели</a:t>
            </a:r>
            <a:r>
              <a:rPr sz="2000" dirty="0">
                <a:solidFill>
                  <a:schemeClr val="bg1"/>
                </a:solidFill>
              </a:rPr>
              <a:t>)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sz="2000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BAB03D6-5929-824B-9D5D-3F15C6EC8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254" y="3642657"/>
            <a:ext cx="4443332" cy="29885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9096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Заголовок 1"/>
          <p:cNvSpPr txBox="1">
            <a:spLocks noGrp="1"/>
          </p:cNvSpPr>
          <p:nvPr>
            <p:ph type="title"/>
          </p:nvPr>
        </p:nvSpPr>
        <p:spPr>
          <a:xfrm>
            <a:off x="359294" y="138084"/>
            <a:ext cx="11330221" cy="10425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900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Fast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sz="4800" b="1" dirty="0">
                <a:solidFill>
                  <a:schemeClr val="bg1"/>
                </a:solidFill>
              </a:rPr>
              <a:t>R</a:t>
            </a:r>
            <a:r>
              <a:rPr lang="ru-RU" sz="4800" b="1" dirty="0">
                <a:solidFill>
                  <a:schemeClr val="bg1"/>
                </a:solidFill>
              </a:rPr>
              <a:t>-</a:t>
            </a:r>
            <a:r>
              <a:rPr sz="4800" b="1" dirty="0">
                <a:solidFill>
                  <a:schemeClr val="bg1"/>
                </a:solidFill>
              </a:rPr>
              <a:t>CNN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30735" y="931490"/>
                <a:ext cx="11502640" cy="4230169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 sz="2000"/>
                </a:pPr>
                <a:r>
                  <a:rPr lang="en-US" sz="2200" dirty="0">
                    <a:solidFill>
                      <a:schemeClr val="bg1"/>
                    </a:solidFill>
                  </a:rPr>
                  <a:t>Fast-R-CNN-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модификация</a:t>
                </a:r>
                <a:r>
                  <a:rPr sz="2200" dirty="0">
                    <a:solidFill>
                      <a:schemeClr val="bg1"/>
                    </a:solidFill>
                  </a:rPr>
                  <a:t> R</a:t>
                </a:r>
                <a:r>
                  <a:rPr lang="ru-RU" sz="2200" dirty="0">
                    <a:solidFill>
                      <a:schemeClr val="bg1"/>
                    </a:solidFill>
                  </a:rPr>
                  <a:t>-</a:t>
                </a:r>
                <a:r>
                  <a:rPr sz="2200" dirty="0">
                    <a:solidFill>
                      <a:schemeClr val="bg1"/>
                    </a:solidFill>
                  </a:rPr>
                  <a:t>CNN </a:t>
                </a:r>
                <a:r>
                  <a:rPr sz="2200" dirty="0" err="1">
                    <a:solidFill>
                      <a:schemeClr val="bg1"/>
                    </a:solidFill>
                  </a:rPr>
                  <a:t>и</a:t>
                </a:r>
                <a:r>
                  <a:rPr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подхода </a:t>
                </a:r>
                <a:r>
                  <a:rPr sz="2200" dirty="0" err="1">
                    <a:solidFill>
                      <a:schemeClr val="bg1"/>
                    </a:solidFill>
                  </a:rPr>
                  <a:t>SPPNet</a:t>
                </a:r>
                <a:r>
                  <a:rPr sz="2200" dirty="0">
                    <a:solidFill>
                      <a:schemeClr val="bg1"/>
                    </a:solidFill>
                  </a:rPr>
                  <a:t>. 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Сеть использует операции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se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lective</a:t>
                </a:r>
                <a:r>
                  <a:rPr lang="en-US" sz="2200" dirty="0">
                    <a:solidFill>
                      <a:schemeClr val="bg1"/>
                    </a:solidFill>
                  </a:rPr>
                  <a:t> search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 затем </a:t>
                </a:r>
                <a:r>
                  <a:rPr sz="2200" dirty="0">
                    <a:solidFill>
                      <a:schemeClr val="bg1"/>
                    </a:solidFill>
                  </a:rPr>
                  <a:t>ROI Pooling</a:t>
                </a:r>
                <a:r>
                  <a:rPr lang="ru-RU" sz="2200" dirty="0">
                    <a:solidFill>
                      <a:schemeClr val="bg1"/>
                    </a:solidFill>
                  </a:rPr>
                  <a:t> для единого набора карт признаков, выделенного кодировщиком </a:t>
                </a:r>
                <a:r>
                  <a:rPr lang="en-US" sz="2200" dirty="0">
                    <a:solidFill>
                      <a:schemeClr val="bg1"/>
                    </a:solidFill>
                  </a:rPr>
                  <a:t>(backbone) </a:t>
                </a:r>
                <a:r>
                  <a:rPr lang="ru-RU" sz="2200" dirty="0">
                    <a:solidFill>
                      <a:schemeClr val="bg1"/>
                    </a:solidFill>
                  </a:rPr>
                  <a:t>для всего изображения</a:t>
                </a:r>
                <a:r>
                  <a:rPr sz="2200" dirty="0">
                    <a:solidFill>
                      <a:schemeClr val="bg1"/>
                    </a:solidFill>
                  </a:rPr>
                  <a:t>.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Подход позволил сократить время работы сети в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20 </a:t>
                </a:r>
                <a:r>
                  <a:rPr lang="ru-RU" sz="2200" dirty="0">
                    <a:solidFill>
                      <a:schemeClr val="bg1"/>
                    </a:solidFill>
                  </a:rPr>
                  <a:t>раз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 сравнению с </a:t>
                </a:r>
                <a:r>
                  <a:rPr lang="en-US" sz="2200" dirty="0">
                    <a:solidFill>
                      <a:schemeClr val="bg1"/>
                    </a:solidFill>
                  </a:rPr>
                  <a:t>R-CNN</a:t>
                </a:r>
                <a:endParaRPr lang="ru-RU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0735" y="931490"/>
                <a:ext cx="11502640" cy="4230169"/>
              </a:xfrm>
              <a:prstGeom prst="rect">
                <a:avLst/>
              </a:prstGeom>
              <a:blipFill>
                <a:blip r:embed="rId2"/>
                <a:stretch>
                  <a:fillRect l="-636" t="-18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FAE4B15D-5042-D143-81DA-3EDCB709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3246270" cy="30828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F65A42-1BEB-8643-9CDC-BF8217968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102" y="3429000"/>
            <a:ext cx="4272898" cy="30751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/>
          <p:cNvSpPr/>
          <p:nvPr/>
        </p:nvSpPr>
        <p:spPr>
          <a:xfrm>
            <a:off x="6313299" y="3528502"/>
            <a:ext cx="127000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regression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538849" y="3449127"/>
            <a:ext cx="145980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057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Заголовок 1"/>
          <p:cNvSpPr txBox="1">
            <a:spLocks noGrp="1"/>
          </p:cNvSpPr>
          <p:nvPr>
            <p:ph type="title"/>
          </p:nvPr>
        </p:nvSpPr>
        <p:spPr>
          <a:xfrm>
            <a:off x="359294" y="138084"/>
            <a:ext cx="11330221" cy="10425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900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Fast-RCNN</a:t>
            </a:r>
          </a:p>
        </p:txBody>
      </p:sp>
      <p:sp>
        <p:nvSpPr>
          <p:cNvPr id="171" name="Объект 2"/>
          <p:cNvSpPr txBox="1">
            <a:spLocks noGrp="1"/>
          </p:cNvSpPr>
          <p:nvPr>
            <p:ph type="body" idx="1"/>
          </p:nvPr>
        </p:nvSpPr>
        <p:spPr>
          <a:xfrm>
            <a:off x="230735" y="931490"/>
            <a:ext cx="11502640" cy="4230169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sz="2200" dirty="0">
                <a:solidFill>
                  <a:schemeClr val="bg1"/>
                </a:solidFill>
              </a:rPr>
              <a:t>ROI Pooling.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lang="ru-RU" sz="1800" dirty="0">
                <a:solidFill>
                  <a:schemeClr val="bg1"/>
                </a:solidFill>
              </a:rPr>
              <a:t>Каждый потенциальный регион трансформируется к заданному размеру (сжатие</a:t>
            </a:r>
            <a:r>
              <a:rPr lang="en-US" sz="1800" dirty="0">
                <a:solidFill>
                  <a:schemeClr val="bg1"/>
                </a:solidFill>
              </a:rPr>
              <a:t> resize</a:t>
            </a:r>
            <a:r>
              <a:rPr lang="ru-RU" sz="1800" dirty="0">
                <a:solidFill>
                  <a:schemeClr val="bg1"/>
                </a:solidFill>
              </a:rPr>
              <a:t>)</a:t>
            </a:r>
            <a:endParaRPr sz="2200" dirty="0">
              <a:solidFill>
                <a:schemeClr val="bg1"/>
              </a:solidFill>
            </a:endParaRPr>
          </a:p>
          <a:p>
            <a:pPr marL="1143000" lvl="2" indent="-228600">
              <a:spcBef>
                <a:spcPts val="500"/>
              </a:spcBef>
              <a:defRPr sz="1800"/>
            </a:pP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предсказания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размеров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sz="2200" dirty="0" err="1">
                <a:solidFill>
                  <a:schemeClr val="bg1"/>
                </a:solidFill>
              </a:rPr>
              <a:t>линейная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1143000" lvl="2" indent="-228600">
              <a:spcBef>
                <a:spcPts val="500"/>
              </a:spcBef>
              <a:defRPr sz="1800"/>
            </a:pP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предсказания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класса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sz="2200" dirty="0" err="1">
                <a:solidFill>
                  <a:schemeClr val="bg1"/>
                </a:solidFill>
              </a:rPr>
              <a:t>softmax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AE4B15D-5042-D143-81DA-3EDCB709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281" y="3046574"/>
            <a:ext cx="3665611" cy="34810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F65A42-1BEB-8643-9CDC-BF8217968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20" y="3046574"/>
            <a:ext cx="4836920" cy="34810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156265" y="920339"/>
            <a:ext cx="10380699" cy="153518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317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785761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Одноэтапные подходы к обнаружению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ru-RU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объектов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2157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Другие задачи компьютерного зрения.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Курс: Компьютерное зрение.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Ронкин Михаил Владимирович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.т.н. доцент ИРИТ-РТФ, УРФУ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3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Feature Pyramidal Network</a:t>
            </a:r>
            <a:r>
              <a:rPr lang="ru-RU" sz="4800" b="1" dirty="0">
                <a:solidFill>
                  <a:schemeClr val="bg1"/>
                </a:solidFill>
              </a:rPr>
              <a:t> напомним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093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200" b="1" dirty="0" err="1">
                <a:solidFill>
                  <a:schemeClr val="bg1"/>
                </a:solidFill>
              </a:rPr>
              <a:t>Основная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b="1" dirty="0" err="1">
                <a:solidFill>
                  <a:schemeClr val="bg1"/>
                </a:solidFill>
              </a:rPr>
              <a:t>идея</a:t>
            </a:r>
            <a:r>
              <a:rPr sz="2200" b="1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каждый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сжимает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тогда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потерять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lang="ru-RU" sz="22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200" dirty="0" err="1">
                <a:solidFill>
                  <a:schemeClr val="bg1"/>
                </a:solidFill>
              </a:rPr>
              <a:t>Дл</a:t>
            </a:r>
            <a:r>
              <a:rPr lang="ru-RU" sz="2200" dirty="0">
                <a:solidFill>
                  <a:schemeClr val="bg1"/>
                </a:solidFill>
              </a:rPr>
              <a:t>я сохранения информации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пирамида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слоев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сохраненные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масштабируются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складываются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20" y="3200525"/>
            <a:ext cx="6522720" cy="34923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TextBox 1"/>
          <p:cNvSpPr txBox="1"/>
          <p:nvPr/>
        </p:nvSpPr>
        <p:spPr>
          <a:xfrm>
            <a:off x="6526943" y="591820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NMS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118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Заголовок 1"/>
          <p:cNvSpPr txBox="1">
            <a:spLocks noGrp="1"/>
          </p:cNvSpPr>
          <p:nvPr>
            <p:ph type="title"/>
          </p:nvPr>
        </p:nvSpPr>
        <p:spPr>
          <a:xfrm>
            <a:off x="359294" y="138084"/>
            <a:ext cx="11330221" cy="10425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900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R</a:t>
            </a:r>
            <a:r>
              <a:rPr lang="ru-RU" sz="4800" b="1" dirty="0">
                <a:solidFill>
                  <a:schemeClr val="bg1"/>
                </a:solidFill>
              </a:rPr>
              <a:t>-</a:t>
            </a:r>
            <a:r>
              <a:rPr sz="4800" b="1" dirty="0">
                <a:solidFill>
                  <a:schemeClr val="bg1"/>
                </a:solidFill>
              </a:rPr>
              <a:t>CNN</a:t>
            </a:r>
          </a:p>
        </p:txBody>
      </p:sp>
      <p:sp>
        <p:nvSpPr>
          <p:cNvPr id="171" name="Объект 2"/>
          <p:cNvSpPr txBox="1">
            <a:spLocks noGrp="1"/>
          </p:cNvSpPr>
          <p:nvPr>
            <p:ph type="body" idx="1"/>
          </p:nvPr>
        </p:nvSpPr>
        <p:spPr>
          <a:xfrm>
            <a:off x="230735" y="931490"/>
            <a:ext cx="11502640" cy="4230169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lang="en-US" sz="2400" dirty="0">
                <a:solidFill>
                  <a:schemeClr val="bg1"/>
                </a:solidFill>
              </a:rPr>
              <a:t>R-CNN: </a:t>
            </a:r>
            <a:r>
              <a:rPr lang="ru-RU" sz="2400" dirty="0">
                <a:solidFill>
                  <a:schemeClr val="bg1"/>
                </a:solidFill>
              </a:rPr>
              <a:t>поиск регионов потенциального интереса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(</a:t>
            </a:r>
            <a:r>
              <a:rPr lang="en-US" sz="2400" dirty="0">
                <a:solidFill>
                  <a:schemeClr val="bg1"/>
                </a:solidFill>
              </a:rPr>
              <a:t>ROI)</a:t>
            </a:r>
            <a:r>
              <a:rPr lang="ru-RU" sz="2400" dirty="0">
                <a:solidFill>
                  <a:schemeClr val="bg1"/>
                </a:solidFill>
              </a:rPr>
              <a:t> на входном изображении (алгоритм </a:t>
            </a:r>
            <a:r>
              <a:rPr lang="en-US" sz="2400" dirty="0">
                <a:solidFill>
                  <a:schemeClr val="bg1"/>
                </a:solidFill>
              </a:rPr>
              <a:t>selective-search) </a:t>
            </a:r>
          </a:p>
          <a:p>
            <a:pPr>
              <a:defRPr sz="2000"/>
            </a:pPr>
            <a:r>
              <a:rPr lang="en-US" sz="2400" dirty="0">
                <a:solidFill>
                  <a:schemeClr val="bg1"/>
                </a:solidFill>
              </a:rPr>
              <a:t>SPP-NET – </a:t>
            </a:r>
            <a:r>
              <a:rPr lang="ru-RU" sz="2400" dirty="0">
                <a:solidFill>
                  <a:schemeClr val="bg1"/>
                </a:solidFill>
              </a:rPr>
              <a:t>Поиск по результатам кодировщика. Каждый регион через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несколько </a:t>
            </a:r>
            <a:r>
              <a:rPr lang="en-US" sz="2400" dirty="0">
                <a:solidFill>
                  <a:schemeClr val="bg1"/>
                </a:solidFill>
              </a:rPr>
              <a:t>Adaptive Average Pooling</a:t>
            </a:r>
            <a:r>
              <a:rPr lang="ru-RU" sz="2400" dirty="0">
                <a:solidFill>
                  <a:schemeClr val="bg1"/>
                </a:solidFill>
              </a:rPr>
              <a:t> (</a:t>
            </a:r>
            <a:r>
              <a:rPr lang="en-US" sz="2400" dirty="0">
                <a:solidFill>
                  <a:schemeClr val="bg1"/>
                </a:solidFill>
              </a:rPr>
              <a:t>SPP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Pool)</a:t>
            </a:r>
          </a:p>
          <a:p>
            <a:pPr>
              <a:defRPr sz="2000"/>
            </a:pPr>
            <a:r>
              <a:rPr lang="en-US" sz="2400" dirty="0">
                <a:solidFill>
                  <a:schemeClr val="bg1"/>
                </a:solidFill>
              </a:rPr>
              <a:t>Fast-R-CNN </a:t>
            </a:r>
            <a:r>
              <a:rPr lang="ru-RU" sz="2400" dirty="0">
                <a:solidFill>
                  <a:schemeClr val="bg1"/>
                </a:solidFill>
              </a:rPr>
              <a:t>замена</a:t>
            </a:r>
            <a:r>
              <a:rPr lang="en-US" sz="2400" dirty="0">
                <a:solidFill>
                  <a:schemeClr val="bg1"/>
                </a:solidFill>
              </a:rPr>
              <a:t> SPP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Pool </a:t>
            </a:r>
            <a:r>
              <a:rPr lang="ru-RU" sz="2400" dirty="0">
                <a:solidFill>
                  <a:schemeClr val="bg1"/>
                </a:solidFill>
              </a:rPr>
              <a:t>на </a:t>
            </a:r>
            <a:r>
              <a:rPr lang="en-US" sz="2400" dirty="0" err="1">
                <a:solidFill>
                  <a:schemeClr val="bg1"/>
                </a:solidFill>
              </a:rPr>
              <a:t>Rezie</a:t>
            </a:r>
            <a:r>
              <a:rPr lang="en-US" sz="2400" dirty="0">
                <a:solidFill>
                  <a:schemeClr val="bg1"/>
                </a:solidFill>
              </a:rPr>
              <a:t> – ROI Pooling</a:t>
            </a:r>
          </a:p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Недостаток – </a:t>
            </a:r>
            <a:r>
              <a:rPr lang="en-US" sz="2400" dirty="0">
                <a:solidFill>
                  <a:schemeClr val="bg1"/>
                </a:solidFill>
              </a:rPr>
              <a:t>ROI </a:t>
            </a:r>
            <a:r>
              <a:rPr lang="ru-RU" sz="2400" dirty="0">
                <a:solidFill>
                  <a:schemeClr val="bg1"/>
                </a:solidFill>
              </a:rPr>
              <a:t>определяются внешним классическим алгоритмом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defRPr sz="2000"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AE4B15D-5042-D143-81DA-3EDCB709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270" y="3399957"/>
            <a:ext cx="3529263" cy="33515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F65A42-1BEB-8643-9CDC-BF8217968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345" y="3351665"/>
            <a:ext cx="4295457" cy="30913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7173270" y="4128844"/>
            <a:ext cx="1297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FAST R-CNN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561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197161"/>
            <a:ext cx="11136747" cy="119621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YOLO V5</a:t>
            </a:r>
          </a:p>
        </p:txBody>
      </p:sp>
      <p:sp>
        <p:nvSpPr>
          <p:cNvPr id="414" name="Объект 3"/>
          <p:cNvSpPr txBox="1">
            <a:spLocks noGrp="1"/>
          </p:cNvSpPr>
          <p:nvPr>
            <p:ph type="body" idx="1"/>
          </p:nvPr>
        </p:nvSpPr>
        <p:spPr>
          <a:xfrm>
            <a:off x="293254" y="1147454"/>
            <a:ext cx="1160549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" sz="2400" dirty="0">
                <a:solidFill>
                  <a:schemeClr val="bg1"/>
                </a:solidFill>
              </a:rPr>
              <a:t>Yolo V</a:t>
            </a:r>
            <a:r>
              <a:rPr lang="ru-RU" sz="2400" dirty="0">
                <a:solidFill>
                  <a:schemeClr val="bg1"/>
                </a:solidFill>
              </a:rPr>
              <a:t>5 это модификация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Yolo V4</a:t>
            </a:r>
            <a:r>
              <a:rPr lang="ru-RU" sz="2400" dirty="0">
                <a:solidFill>
                  <a:schemeClr val="bg1"/>
                </a:solidFill>
              </a:rPr>
              <a:t>, переделенная </a:t>
            </a:r>
            <a:r>
              <a:rPr sz="2400" dirty="0" err="1">
                <a:solidFill>
                  <a:schemeClr val="bg1"/>
                </a:solidFill>
              </a:rPr>
              <a:t>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PyTorch</a:t>
            </a:r>
            <a:r>
              <a:rPr sz="2400" dirty="0">
                <a:solidFill>
                  <a:schemeClr val="bg1"/>
                </a:solidFill>
              </a:rPr>
              <a:t> (</a:t>
            </a:r>
            <a:r>
              <a:rPr sz="2400" dirty="0" err="1">
                <a:solidFill>
                  <a:schemeClr val="bg1"/>
                </a:solidFill>
              </a:rPr>
              <a:t>адаптированная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модель</a:t>
            </a:r>
            <a:r>
              <a:rPr sz="2400" dirty="0">
                <a:solidFill>
                  <a:schemeClr val="bg1"/>
                </a:solidFill>
              </a:rPr>
              <a:t>)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1600"/>
            </a:pPr>
            <a:r>
              <a:rPr sz="2000" dirty="0" err="1">
                <a:solidFill>
                  <a:schemeClr val="bg1"/>
                </a:solidFill>
              </a:rPr>
              <a:t>Предложено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несколько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реализаций</a:t>
            </a:r>
            <a:r>
              <a:rPr sz="2000" dirty="0">
                <a:solidFill>
                  <a:schemeClr val="bg1"/>
                </a:solidFill>
              </a:rPr>
              <a:t> (</a:t>
            </a:r>
            <a:r>
              <a:rPr sz="2000" dirty="0" err="1">
                <a:solidFill>
                  <a:schemeClr val="bg1"/>
                </a:solidFill>
              </a:rPr>
              <a:t>от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nano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до</a:t>
            </a:r>
            <a:r>
              <a:rPr sz="2000" dirty="0">
                <a:solidFill>
                  <a:schemeClr val="bg1"/>
                </a:solidFill>
              </a:rPr>
              <a:t> large).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Функции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активации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заменые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на</a:t>
            </a:r>
            <a:r>
              <a:rPr lang="ru-RU" sz="2400" dirty="0">
                <a:solidFill>
                  <a:schemeClr val="bg1"/>
                </a:solidFill>
              </a:rPr>
              <a:t> стандартные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LeakyReLU</a:t>
            </a:r>
            <a:r>
              <a:rPr sz="2400" dirty="0">
                <a:solidFill>
                  <a:schemeClr val="bg1"/>
                </a:solidFill>
              </a:rPr>
              <a:t>, Sigmoid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Адаптирована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аугментация</a:t>
            </a:r>
            <a:r>
              <a:rPr sz="2400" dirty="0">
                <a:solidFill>
                  <a:schemeClr val="bg1"/>
                </a:solidFill>
              </a:rPr>
              <a:t> (scaling, color space adjustments, and mosaic augmentation)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Выбор ф</a:t>
            </a:r>
            <a:r>
              <a:rPr sz="2400" dirty="0" err="1">
                <a:solidFill>
                  <a:schemeClr val="bg1"/>
                </a:solidFill>
              </a:rPr>
              <a:t>ункци</a:t>
            </a:r>
            <a:r>
              <a:rPr lang="ru-RU" sz="2400" dirty="0">
                <a:solidFill>
                  <a:schemeClr val="bg1"/>
                </a:solidFill>
              </a:rPr>
              <a:t>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потерь</a:t>
            </a:r>
            <a:r>
              <a:rPr lang="ru-RU" sz="2400" dirty="0">
                <a:solidFill>
                  <a:schemeClr val="bg1"/>
                </a:solidFill>
              </a:rPr>
              <a:t> для классификации.</a:t>
            </a:r>
            <a:r>
              <a:rPr sz="24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Добавлен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автопоиск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размеров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анхоров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по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тренировочному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набору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данных</a:t>
            </a:r>
            <a:r>
              <a:rPr sz="2400" dirty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8370"/>
          <a:stretch/>
        </p:blipFill>
        <p:spPr>
          <a:xfrm>
            <a:off x="3437232" y="3433418"/>
            <a:ext cx="5437778" cy="3227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9513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Заголовок 1"/>
          <p:cNvSpPr txBox="1">
            <a:spLocks noGrp="1"/>
          </p:cNvSpPr>
          <p:nvPr>
            <p:ph type="title"/>
          </p:nvPr>
        </p:nvSpPr>
        <p:spPr>
          <a:xfrm>
            <a:off x="368250" y="386281"/>
            <a:ext cx="10881053" cy="87182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(You Look Only Once)</a:t>
            </a:r>
            <a:endParaRPr sz="4800" dirty="0"/>
          </a:p>
        </p:txBody>
      </p:sp>
      <p:sp>
        <p:nvSpPr>
          <p:cNvPr id="272" name="Объект 2"/>
          <p:cNvSpPr txBox="1">
            <a:spLocks noGrp="1"/>
          </p:cNvSpPr>
          <p:nvPr>
            <p:ph type="body" idx="1"/>
          </p:nvPr>
        </p:nvSpPr>
        <p:spPr>
          <a:xfrm>
            <a:off x="304801" y="1219097"/>
            <a:ext cx="11518949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Выбор </a:t>
            </a:r>
            <a:r>
              <a:rPr lang="ru-RU" sz="2400" dirty="0" err="1">
                <a:solidFill>
                  <a:schemeClr val="bg1"/>
                </a:solidFill>
              </a:rPr>
              <a:t>классов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при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помощи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алгоритма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Non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" sz="2400" dirty="0">
                <a:solidFill>
                  <a:schemeClr val="bg1"/>
                </a:solidFill>
              </a:rPr>
              <a:t>ax Suppression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 err="1">
                <a:solidFill>
                  <a:schemeClr val="bg1"/>
                </a:solidFill>
              </a:rPr>
              <a:t>Для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каждого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класса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имеется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набор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из</a:t>
            </a:r>
            <a:r>
              <a:rPr lang="ru-RU" dirty="0">
                <a:solidFill>
                  <a:schemeClr val="bg1"/>
                </a:solidFill>
              </a:rPr>
              <a:t> 7*7*</a:t>
            </a:r>
            <a:r>
              <a:rPr lang="en" dirty="0">
                <a:solidFill>
                  <a:schemeClr val="bg1"/>
                </a:solidFill>
              </a:rPr>
              <a:t>B – </a:t>
            </a:r>
            <a:r>
              <a:rPr lang="ru-RU" dirty="0" err="1">
                <a:solidFill>
                  <a:schemeClr val="bg1"/>
                </a:solidFill>
              </a:rPr>
              <a:t>значений</a:t>
            </a:r>
            <a:endParaRPr lang="ru-RU" sz="2800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ячейки где </a:t>
            </a:r>
            <a:r>
              <a:rPr lang="en-US" sz="2400" dirty="0">
                <a:solidFill>
                  <a:schemeClr val="bg1"/>
                </a:solidFill>
              </a:rPr>
              <a:t>confidence</a:t>
            </a:r>
            <a:r>
              <a:rPr lang="ru-RU" sz="2400" dirty="0">
                <a:solidFill>
                  <a:schemeClr val="bg1"/>
                </a:solidFill>
              </a:rPr>
              <a:t>меньше порога отбрасываются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Значения </a:t>
            </a:r>
            <a:r>
              <a:rPr lang="en-US" sz="2400" dirty="0">
                <a:solidFill>
                  <a:schemeClr val="bg1"/>
                </a:solidFill>
              </a:rPr>
              <a:t>confidence </a:t>
            </a:r>
            <a:r>
              <a:rPr lang="ru-RU" sz="2400" dirty="0">
                <a:solidFill>
                  <a:schemeClr val="bg1"/>
                </a:solidFill>
              </a:rPr>
              <a:t>сортируются,</a:t>
            </a:r>
          </a:p>
          <a:p>
            <a:pPr marL="1600200" lvl="3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Максимумы для каждого класса – свидетельства наличия центра объекта в данной точке,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21293" y="1147454"/>
            <a:ext cx="8067230" cy="5360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9" y="3990975"/>
            <a:ext cx="4983011" cy="24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3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Заголовок 1"/>
          <p:cNvSpPr txBox="1">
            <a:spLocks noGrp="1"/>
          </p:cNvSpPr>
          <p:nvPr>
            <p:ph type="title"/>
          </p:nvPr>
        </p:nvSpPr>
        <p:spPr>
          <a:xfrm>
            <a:off x="575626" y="244889"/>
            <a:ext cx="10798629" cy="10536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>
                <a:solidFill>
                  <a:schemeClr val="bg1"/>
                </a:solidFill>
              </a:rPr>
              <a:t>Архитектура </a:t>
            </a:r>
            <a:r>
              <a:rPr lang="en" sz="4800" b="1">
                <a:solidFill>
                  <a:schemeClr val="bg1"/>
                </a:solidFill>
              </a:rPr>
              <a:t>YOLO (You Look Only Once)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Объект 2"/>
              <p:cNvSpPr txBox="1">
                <a:spLocks noGrp="1"/>
              </p:cNvSpPr>
              <p:nvPr>
                <p:ph type="body" sz="quarter" idx="1"/>
              </p:nvPr>
            </p:nvSpPr>
            <p:spPr>
              <a:xfrm>
                <a:off x="88157" y="1188682"/>
                <a:ext cx="6362019" cy="5659741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𝑐𝑜𝑜𝑟</m:t>
                        </m:r>
                      </m:sub>
                    </m:sSub>
                  </m:oMath>
                </a14:m>
                <a:r>
                  <a:rPr lang="ar-AE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и </a:t>
                </a:r>
                <a:r>
                  <a:rPr lang="ru-RU" sz="20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𝑛𝑜𝑜𝑏𝑗</m:t>
                        </m:r>
                      </m:sub>
                    </m:sSub>
                  </m:oMath>
                </a14:m>
                <a:r>
                  <a:rPr lang="ar-AE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регуляризационные</a:t>
                </a:r>
                <a: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 параметры</a:t>
                </a:r>
                <a:b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</a:br>
                <a: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 для баланса функции потерь. </a:t>
                </a:r>
                <a:endParaRPr lang="en-US" sz="2000" dirty="0">
                  <a:solidFill>
                    <a:schemeClr val="bg1"/>
                  </a:solidFill>
                  <a:latin typeface="urw-din"/>
                  <a:ea typeface="urw-din"/>
                  <a:cs typeface="urw-din"/>
                  <a:sym typeface="urw-din"/>
                </a:endParaRPr>
              </a:p>
              <a:p>
                <a:pPr lvl="1"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В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статье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𝑐𝑜𝑜𝑟</m:t>
                        </m:r>
                      </m:sub>
                    </m:sSub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ar-AE" sz="2000" dirty="0">
                    <a:solidFill>
                      <a:schemeClr val="bg1"/>
                    </a:solidFill>
                    <a:sym typeface="Calibri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 </a:t>
                </a:r>
                <a:r>
                  <a:rPr lang="ru-RU" sz="2000" dirty="0">
                    <a:solidFill>
                      <a:schemeClr val="bg1"/>
                    </a:solidFill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𝑛𝑜𝑜𝑏𝑗</m:t>
                        </m:r>
                      </m:sub>
                    </m:sSub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ru-RU" sz="20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Регуляризация предполагается, чтобы сбалансировать проблему того, </a:t>
                </a:r>
                <a:br>
                  <a:rPr lang="ru-RU" sz="2000" dirty="0">
                    <a:solidFill>
                      <a:schemeClr val="bg1"/>
                    </a:solidFill>
                  </a:rPr>
                </a:br>
                <a:r>
                  <a:rPr lang="ru-RU" sz="2000" dirty="0">
                    <a:solidFill>
                      <a:schemeClr val="bg1"/>
                    </a:solidFill>
                  </a:rPr>
                  <a:t>что большая часть </a:t>
                </a:r>
                <a:r>
                  <a:rPr lang="en" sz="2000" dirty="0">
                    <a:solidFill>
                      <a:schemeClr val="bg1"/>
                    </a:solidFill>
                  </a:rPr>
                  <a:t>Bbox </a:t>
                </a:r>
                <a:r>
                  <a:rPr lang="ru-RU" sz="2000" dirty="0">
                    <a:solidFill>
                      <a:schemeClr val="bg1"/>
                    </a:solidFill>
                  </a:rPr>
                  <a:t>пустые.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если в клетке есть объект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если нет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𝑜𝑏𝑗</m:t>
                        </m:r>
                      </m:sup>
                    </m:sSubSup>
                  </m:oMath>
                </a14:m>
                <a:r>
                  <a:rPr lang="en" sz="2000" dirty="0">
                    <a:solidFill>
                      <a:schemeClr val="bg1"/>
                    </a:solidFill>
                  </a:rPr>
                  <a:t> =1  </a:t>
                </a:r>
                <a:r>
                  <a:rPr lang="ru-RU" sz="2000" dirty="0">
                    <a:solidFill>
                      <a:schemeClr val="bg1"/>
                    </a:solidFill>
                  </a:rPr>
                  <a:t>если есть объект в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Bbox</a:t>
                </a:r>
                <a:r>
                  <a:rPr lang="en-US" sz="2000" dirty="0">
                    <a:solidFill>
                      <a:schemeClr val="bg1"/>
                    </a:solidFill>
                  </a:rPr>
                  <a:t> j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 0 если нет</a:t>
                </a:r>
                <a:r>
                  <a:rPr lang="en-US" sz="2000" dirty="0">
                    <a:solidFill>
                      <a:schemeClr val="bg1"/>
                    </a:solidFill>
                  </a:rPr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𝑛𝑜𝑜𝑏𝑗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наоборт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=1 объект принадлежит классу и 0 если нет (</a:t>
                </a:r>
                <a:r>
                  <a:rPr lang="en" sz="2000" dirty="0">
                    <a:solidFill>
                      <a:schemeClr val="bg1"/>
                    </a:solidFill>
                  </a:rPr>
                  <a:t>one-hot </a:t>
                </a:r>
                <a:r>
                  <a:rPr lang="ru-RU" sz="2000" dirty="0">
                    <a:solidFill>
                      <a:schemeClr val="bg1"/>
                    </a:solidFill>
                  </a:rPr>
                  <a:t>кодирование)</a:t>
                </a:r>
                <a:r>
                  <a:rPr lang="en-US" sz="2000" dirty="0">
                    <a:solidFill>
                      <a:schemeClr val="bg1"/>
                    </a:solidFill>
                  </a:rPr>
                  <a:t>;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𝑛𝑜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наоборт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В идеале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limUpp>
                          <m:limUppPr>
                            <m:ctrlPr>
                              <a:rPr lang="ar-A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r>
                              <a:rPr lang="ar-A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lim>
                            <m:r>
                              <a:rPr lang="ar-A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^</m:t>
                            </m:r>
                          </m:lim>
                        </m:limUpp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ar-AE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должно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давать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оценку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для объекта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В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выражении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rad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rad>
                  </m:oMath>
                </a14:m>
                <a:r>
                  <a:rPr lang="ar-AE" sz="2000" dirty="0">
                    <a:solidFill>
                      <a:schemeClr val="bg1"/>
                    </a:solidFill>
                  </a:rPr>
                  <a:t> - </a:t>
                </a:r>
                <a:r>
                  <a:rPr lang="ru-RU" sz="2000" dirty="0">
                    <a:solidFill>
                      <a:schemeClr val="bg1"/>
                    </a:solidFill>
                  </a:rPr>
                  <a:t>чтобы уменьшить разницу между большими и маленькими объектами.</a:t>
                </a:r>
              </a:p>
            </p:txBody>
          </p:sp>
        </mc:Choice>
        <mc:Fallback xmlns="">
          <p:sp>
            <p:nvSpPr>
              <p:cNvPr id="28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88157" y="1188682"/>
                <a:ext cx="6362019" cy="5659741"/>
              </a:xfrm>
              <a:prstGeom prst="rect">
                <a:avLst/>
              </a:prstGeom>
              <a:blipFill>
                <a:blip r:embed="rId2"/>
                <a:stretch>
                  <a:fillRect l="-862" t="-216" r="-575" b="-82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2" name="Прямоугольник 13"/>
          <p:cNvSpPr txBox="1"/>
          <p:nvPr/>
        </p:nvSpPr>
        <p:spPr>
          <a:xfrm>
            <a:off x="252021" y="5412926"/>
            <a:ext cx="1168044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/>
            </a:pP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3" name="Прямоугольник 5"/>
          <p:cNvSpPr/>
          <p:nvPr/>
        </p:nvSpPr>
        <p:spPr>
          <a:xfrm>
            <a:off x="6236604" y="1542112"/>
            <a:ext cx="5676310" cy="13572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4" name="Прямоугольник 15"/>
          <p:cNvSpPr/>
          <p:nvPr/>
        </p:nvSpPr>
        <p:spPr>
          <a:xfrm>
            <a:off x="6922405" y="2907202"/>
            <a:ext cx="4984493" cy="118827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5" name="Прямоугольник 16"/>
          <p:cNvSpPr/>
          <p:nvPr/>
        </p:nvSpPr>
        <p:spPr>
          <a:xfrm>
            <a:off x="6930025" y="4103347"/>
            <a:ext cx="4976873" cy="8108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6" name="TextBox 7"/>
          <p:cNvSpPr txBox="1"/>
          <p:nvPr/>
        </p:nvSpPr>
        <p:spPr>
          <a:xfrm>
            <a:off x="8764771" y="1551416"/>
            <a:ext cx="327544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Regression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Bbox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7" name="TextBox 18"/>
          <p:cNvSpPr txBox="1"/>
          <p:nvPr/>
        </p:nvSpPr>
        <p:spPr>
          <a:xfrm>
            <a:off x="9350948" y="2947297"/>
            <a:ext cx="2439446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Confidence (</a:t>
            </a:r>
            <a:r>
              <a:rPr kumimoji="0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Bbox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Score)</a:t>
            </a:r>
          </a:p>
        </p:txBody>
      </p:sp>
      <p:sp>
        <p:nvSpPr>
          <p:cNvPr id="288" name="TextBox 19"/>
          <p:cNvSpPr txBox="1"/>
          <p:nvPr/>
        </p:nvSpPr>
        <p:spPr>
          <a:xfrm>
            <a:off x="10085350" y="4181443"/>
            <a:ext cx="175957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63514" y="1119604"/>
            <a:ext cx="540885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Задача регрессионная, даже для классификации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Таблица 2"/>
              <p:cNvGraphicFramePr>
                <a:graphicFrameLocks noGrp="1"/>
              </p:cNvGraphicFramePr>
              <p:nvPr/>
            </p:nvGraphicFramePr>
            <p:xfrm>
              <a:off x="6236604" y="1815230"/>
              <a:ext cx="5662673" cy="1143762"/>
            </p:xfrm>
            <a:graphic>
              <a:graphicData uri="http://schemas.openxmlformats.org/drawingml/2006/table">
                <a:tbl>
                  <a:tblPr/>
                  <a:tblGrid>
                    <a:gridCol w="5662673">
                      <a:extLst>
                        <a:ext uri="{9D8B030D-6E8A-4147-A177-3AD203B41FA5}">
                          <a16:colId xmlns:a16="http://schemas.microsoft.com/office/drawing/2014/main" val="333557707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 dirty="0" err="1" smtClean="0">
                                      <a:latin typeface="Cambria Math" panose="02040503050406030204" pitchFamily="18" charset="0"/>
                                    </a:rPr>
                                    <m:t>𝑐𝑜𝑜𝑟𝑑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𝕀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𝑜𝑏𝑗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nary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en-US" i="0" dirty="0">
                              <a:latin typeface="Cambria Math" panose="02040503050406030204" pitchFamily="18" charset="0"/>
                            </a:rPr>
                            <a:t>+</a:t>
                          </a:r>
                        </a:p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𝕀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𝑜𝑏𝑗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nary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  <m:r>
                                        <a:rPr lang="en-US" i="1" baseline="0" dirty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 baseline="0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  <m:r>
                                        <a:rPr lang="en-US" i="1" baseline="0" dirty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 baseline="0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406113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Таблица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8601566"/>
                  </p:ext>
                </p:extLst>
              </p:nvPr>
            </p:nvGraphicFramePr>
            <p:xfrm>
              <a:off x="6236604" y="1815230"/>
              <a:ext cx="5662673" cy="1143762"/>
            </p:xfrm>
            <a:graphic>
              <a:graphicData uri="http://schemas.openxmlformats.org/drawingml/2006/table">
                <a:tbl>
                  <a:tblPr/>
                  <a:tblGrid>
                    <a:gridCol w="5662673">
                      <a:extLst>
                        <a:ext uri="{9D8B030D-6E8A-4147-A177-3AD203B41FA5}">
                          <a16:colId xmlns:a16="http://schemas.microsoft.com/office/drawing/2014/main" val="3335577079"/>
                        </a:ext>
                      </a:extLst>
                    </a:gridCol>
                  </a:tblGrid>
                  <a:tr h="114376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061137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7067372" y="3162983"/>
                <a:ext cx="4723022" cy="8911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 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  <m:sup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sup>
                      <m:e>
                        <m:nary>
                          <m:naryPr>
                            <m:chr m:val="∑"/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=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</m:sup>
                          <m:e>
                            <m:sSubSup>
                              <m:sSubSup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𝕀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𝑜𝑏𝑗</m:t>
                                </m:r>
                              </m:sup>
                            </m:sSubSup>
                          </m:e>
                        </m:nary>
                      </m:e>
                    </m:nary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</m:oMath>
                </a14:m>
                <a:endPara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𝑛𝑜𝑜𝑏𝑗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⋅</m:t>
                    </m:r>
                    <m:nary>
                      <m:naryPr>
                        <m:chr m:val="∑"/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  <m:sup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sup>
                      <m:e>
                        <m:nary>
                          <m:naryPr>
                            <m:chr m:val="∑"/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=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</m:sup>
                          <m:e>
                            <m:sSubSup>
                              <m:sSubSup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𝕀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𝑛𝑜𝑜𝑏𝑗</m:t>
                                </m:r>
                              </m:sup>
                            </m:sSubSup>
                          </m:e>
                        </m:nary>
                      </m:e>
                    </m:nary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−</m:t>
                            </m:r>
                            <m:acc>
                              <m:accPr>
                                <m:chr m:val="̂"/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372" y="3162983"/>
                <a:ext cx="4723022" cy="891141"/>
              </a:xfrm>
              <a:prstGeom prst="rect">
                <a:avLst/>
              </a:prstGeom>
              <a:blipFill>
                <a:blip r:embed="rId4"/>
                <a:stretch>
                  <a:fillRect t="-41096" r="-2581" b="-7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7597294" y="4442626"/>
                <a:ext cx="4315620" cy="4716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  <m:sup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𝕀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𝑖𝑗</m:t>
                            </m:r>
                          </m:sub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𝑜𝑏𝑗</m:t>
                            </m:r>
                          </m:sup>
                        </m:sSubSup>
                      </m:e>
                    </m:nary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supHide m:val="on"/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∈</m:t>
                            </m:r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𝑐𝑙𝑎𝑠𝑠𝑒𝑠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</m:t>
                                </m:r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e>
                            </m:d>
                          </m:e>
                        </m:nary>
                      </m:e>
                      <m:sup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294" y="4442626"/>
                <a:ext cx="4315620" cy="471604"/>
              </a:xfrm>
              <a:prstGeom prst="rect">
                <a:avLst/>
              </a:prstGeom>
              <a:blipFill>
                <a:blip r:embed="rId5"/>
                <a:stretch>
                  <a:fillRect t="-83117" b="-1363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6"/>
          <p:cNvSpPr/>
          <p:nvPr/>
        </p:nvSpPr>
        <p:spPr>
          <a:xfrm>
            <a:off x="6937645" y="4922104"/>
            <a:ext cx="4969558" cy="7228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9"/>
              <p:cNvSpPr txBox="1"/>
              <p:nvPr/>
            </p:nvSpPr>
            <p:spPr>
              <a:xfrm>
                <a:off x="7662931" y="5196189"/>
                <a:ext cx="3284232" cy="36933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General loss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2931" y="5196189"/>
                <a:ext cx="3284232" cy="369332"/>
              </a:xfrm>
              <a:prstGeom prst="rect">
                <a:avLst/>
              </a:prstGeom>
              <a:blipFill>
                <a:blip r:embed="rId6"/>
                <a:stretch>
                  <a:fillRect l="-2968" t="-8197" b="-2459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/>
          <p:cNvSpPr/>
          <p:nvPr/>
        </p:nvSpPr>
        <p:spPr>
          <a:xfrm>
            <a:off x="6236603" y="1191139"/>
            <a:ext cx="5803609" cy="455281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0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p:sp>
        <p:nvSpPr>
          <p:cNvPr id="425" name="Объект 3"/>
          <p:cNvSpPr txBox="1">
            <a:spLocks noGrp="1"/>
          </p:cNvSpPr>
          <p:nvPr>
            <p:ph type="body" idx="1"/>
          </p:nvPr>
        </p:nvSpPr>
        <p:spPr>
          <a:xfrm>
            <a:off x="184730" y="925899"/>
            <a:ext cx="11600871" cy="203949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Основная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идея</a:t>
            </a:r>
            <a:r>
              <a:rPr sz="2200" dirty="0">
                <a:solidFill>
                  <a:schemeClr val="bg1"/>
                </a:solidFill>
              </a:rPr>
              <a:t> SSD – </a:t>
            </a:r>
            <a:r>
              <a:rPr lang="ru-RU" sz="2200" dirty="0">
                <a:solidFill>
                  <a:schemeClr val="bg1"/>
                </a:solidFill>
              </a:rPr>
              <a:t>одноэтапный поиск объектов на </a:t>
            </a:r>
            <a:r>
              <a:rPr sz="2200" dirty="0" err="1">
                <a:solidFill>
                  <a:schemeClr val="bg1"/>
                </a:solidFill>
              </a:rPr>
              <a:t>разных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</a:t>
            </a:r>
            <a:r>
              <a:rPr lang="ru-RU" sz="2200" dirty="0">
                <a:solidFill>
                  <a:schemeClr val="bg1"/>
                </a:solidFill>
              </a:rPr>
              <a:t>ах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катр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(</a:t>
            </a:r>
            <a:r>
              <a:rPr sz="2200" dirty="0" err="1">
                <a:solidFill>
                  <a:schemeClr val="bg1"/>
                </a:solidFill>
              </a:rPr>
              <a:t>MultiScale</a:t>
            </a:r>
            <a:r>
              <a:rPr sz="2200" dirty="0">
                <a:solidFill>
                  <a:schemeClr val="bg1"/>
                </a:solidFill>
              </a:rPr>
              <a:t> Detection).</a:t>
            </a:r>
          </a:p>
          <a:p>
            <a:pPr marL="685800" lvl="2" indent="-228600">
              <a:lnSpc>
                <a:spcPct val="100000"/>
              </a:lnSpc>
              <a:spcBef>
                <a:spcPts val="0"/>
              </a:spcBef>
              <a:defRPr sz="1600"/>
            </a:pPr>
            <a:r>
              <a:rPr sz="2200" dirty="0" err="1">
                <a:solidFill>
                  <a:schemeClr val="bg1"/>
                </a:solidFill>
              </a:rPr>
              <a:t>Чем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меньше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sz="2200" dirty="0" err="1">
                <a:solidFill>
                  <a:schemeClr val="bg1"/>
                </a:solidFill>
              </a:rPr>
              <a:t>тем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более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крупноразмерные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выделить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sz="2200" dirty="0" err="1">
                <a:solidFill>
                  <a:schemeClr val="bg1"/>
                </a:solidFill>
              </a:rPr>
              <a:t>но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потерей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семантической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685800" lvl="2" indent="-228600">
              <a:lnSpc>
                <a:spcPct val="100000"/>
              </a:lnSpc>
              <a:spcBef>
                <a:spcPts val="0"/>
              </a:spcBef>
              <a:defRPr sz="1600"/>
            </a:pPr>
            <a:r>
              <a:rPr sz="2200" dirty="0" err="1">
                <a:solidFill>
                  <a:schemeClr val="bg1"/>
                </a:solidFill>
              </a:rPr>
              <a:t>Чем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больше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тем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меньше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выделяемого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объекта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31" y="3202957"/>
            <a:ext cx="9030308" cy="3150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51788" y="926548"/>
            <a:ext cx="11633813" cy="184228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536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p:sp>
        <p:nvSpPr>
          <p:cNvPr id="425" name="Объект 3"/>
          <p:cNvSpPr txBox="1">
            <a:spLocks noGrp="1"/>
          </p:cNvSpPr>
          <p:nvPr>
            <p:ph type="body" idx="1"/>
          </p:nvPr>
        </p:nvSpPr>
        <p:spPr>
          <a:xfrm>
            <a:off x="184730" y="925899"/>
            <a:ext cx="1160087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300" dirty="0" err="1">
                <a:solidFill>
                  <a:schemeClr val="bg1"/>
                </a:solidFill>
              </a:rPr>
              <a:t>Для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выделенных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карт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признаков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используются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свертки</a:t>
            </a:r>
            <a:r>
              <a:rPr sz="2300" dirty="0">
                <a:solidFill>
                  <a:schemeClr val="bg1"/>
                </a:solidFill>
              </a:rPr>
              <a:t> (</a:t>
            </a:r>
            <a:r>
              <a:rPr sz="2300" dirty="0" err="1">
                <a:solidFill>
                  <a:schemeClr val="bg1"/>
                </a:solidFill>
              </a:rPr>
              <a:t>подобно</a:t>
            </a:r>
            <a:r>
              <a:rPr sz="2300" dirty="0">
                <a:solidFill>
                  <a:schemeClr val="bg1"/>
                </a:solidFill>
              </a:rPr>
              <a:t> RPN).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endParaRPr sz="2300" dirty="0">
              <a:solidFill>
                <a:schemeClr val="bg1"/>
              </a:solidFill>
            </a:endParaRPr>
          </a:p>
          <a:p>
            <a:pPr marL="6858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 err="1">
                <a:solidFill>
                  <a:schemeClr val="bg1"/>
                </a:solidFill>
              </a:rPr>
              <a:t>Выход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- </a:t>
            </a:r>
            <a:r>
              <a:rPr dirty="0">
                <a:solidFill>
                  <a:schemeClr val="bg1"/>
                </a:solidFill>
              </a:rPr>
              <a:t>21  </a:t>
            </a:r>
            <a:r>
              <a:rPr dirty="0" err="1">
                <a:solidFill>
                  <a:schemeClr val="bg1"/>
                </a:solidFill>
              </a:rPr>
              <a:t>класс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confedences</a:t>
            </a:r>
            <a:r>
              <a:rPr lang="en-US" dirty="0">
                <a:solidFill>
                  <a:schemeClr val="bg1"/>
                </a:solidFill>
              </a:rPr>
              <a:t>)</a:t>
            </a:r>
            <a:r>
              <a:rPr dirty="0">
                <a:solidFill>
                  <a:schemeClr val="bg1"/>
                </a:solidFill>
              </a:rPr>
              <a:t> и 4 </a:t>
            </a:r>
            <a:r>
              <a:rPr dirty="0" err="1">
                <a:solidFill>
                  <a:schemeClr val="bg1"/>
                </a:solidFill>
              </a:rPr>
              <a:t>координаты</a:t>
            </a:r>
            <a:r>
              <a:rPr dirty="0">
                <a:solidFill>
                  <a:schemeClr val="bg1"/>
                </a:solidFill>
              </a:rPr>
              <a:t> Bounding Box (</a:t>
            </a:r>
            <a:r>
              <a:rPr dirty="0" err="1">
                <a:solidFill>
                  <a:schemeClr val="bg1"/>
                </a:solidFill>
              </a:rPr>
              <a:t>Bbox</a:t>
            </a:r>
            <a:r>
              <a:rPr dirty="0">
                <a:solidFill>
                  <a:schemeClr val="bg1"/>
                </a:solidFill>
              </a:rPr>
              <a:t>)</a:t>
            </a:r>
            <a:r>
              <a:rPr lang="ru-RU" dirty="0">
                <a:solidFill>
                  <a:schemeClr val="bg1"/>
                </a:solidFill>
              </a:rPr>
              <a:t> для каждого </a:t>
            </a:r>
            <a:r>
              <a:rPr lang="ru-RU" dirty="0" err="1">
                <a:solidFill>
                  <a:schemeClr val="bg1"/>
                </a:solidFill>
              </a:rPr>
              <a:t>анхора</a:t>
            </a:r>
            <a:r>
              <a:rPr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  <a:p>
            <a:pPr marL="1143000" lvl="3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300" dirty="0">
                <a:solidFill>
                  <a:schemeClr val="bg1"/>
                </a:solidFill>
              </a:rPr>
              <a:t>Регионов может быть разное количество для разного масштаба карты признаков, для каждой клетки 4-6 </a:t>
            </a:r>
            <a:r>
              <a:rPr lang="ru-RU" sz="2300" dirty="0" err="1">
                <a:solidFill>
                  <a:schemeClr val="bg1"/>
                </a:solidFill>
              </a:rPr>
              <a:t>анхоров</a:t>
            </a:r>
            <a:r>
              <a:rPr lang="ru-RU" sz="2300" dirty="0">
                <a:solidFill>
                  <a:schemeClr val="bg1"/>
                </a:solidFill>
              </a:rPr>
              <a:t> подобранных особым образом.</a:t>
            </a:r>
          </a:p>
          <a:p>
            <a:r>
              <a:rPr lang="ru-RU" sz="2300" dirty="0">
                <a:solidFill>
                  <a:schemeClr val="bg1"/>
                </a:solidFill>
              </a:rPr>
              <a:t>. Параметры </a:t>
            </a:r>
            <a:r>
              <a:rPr lang="ru-RU" sz="2300" dirty="0" err="1">
                <a:solidFill>
                  <a:schemeClr val="bg1"/>
                </a:solidFill>
              </a:rPr>
              <a:t>арнхоров</a:t>
            </a:r>
            <a:r>
              <a:rPr lang="ru-RU" sz="2300" dirty="0">
                <a:solidFill>
                  <a:schemeClr val="bg1"/>
                </a:solidFill>
              </a:rPr>
              <a:t> – масштаб и соотношения сторон выбираются а-</a:t>
            </a:r>
            <a:r>
              <a:rPr lang="ru-RU" sz="2300" dirty="0" err="1">
                <a:solidFill>
                  <a:schemeClr val="bg1"/>
                </a:solidFill>
              </a:rPr>
              <a:t>приори</a:t>
            </a:r>
            <a:r>
              <a:rPr lang="ru-RU" sz="2300" dirty="0">
                <a:solidFill>
                  <a:schemeClr val="bg1"/>
                </a:solidFill>
              </a:rPr>
              <a:t> особым образом. Например, при помощи </a:t>
            </a:r>
            <a:r>
              <a:rPr lang="ru-RU" sz="2300" dirty="0" err="1">
                <a:solidFill>
                  <a:schemeClr val="bg1"/>
                </a:solidFill>
              </a:rPr>
              <a:t>класетризации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r>
              <a:rPr lang="ru-RU" sz="2300" dirty="0" err="1">
                <a:solidFill>
                  <a:schemeClr val="bg1"/>
                </a:solidFill>
              </a:rPr>
              <a:t>тренеровочного</a:t>
            </a:r>
            <a:r>
              <a:rPr lang="ru-RU" sz="2300" dirty="0">
                <a:solidFill>
                  <a:schemeClr val="bg1"/>
                </a:solidFill>
              </a:rPr>
              <a:t> набора данных по размерам объектов.</a:t>
            </a:r>
          </a:p>
          <a:p>
            <a:pPr marL="1143000" lvl="3">
              <a:lnSpc>
                <a:spcPct val="100000"/>
              </a:lnSpc>
              <a:spcBef>
                <a:spcPts val="0"/>
              </a:spcBef>
              <a:defRPr sz="2000"/>
            </a:pPr>
            <a:endParaRPr sz="2100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009" y="3429000"/>
            <a:ext cx="8146591" cy="28419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51788" y="926548"/>
            <a:ext cx="11633813" cy="77406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253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Объект 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Всего выделяется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8000 </a:t>
                </a:r>
                <a:r>
                  <a:rPr lang="ru-RU" sz="2400" dirty="0">
                    <a:solidFill>
                      <a:schemeClr val="bg1"/>
                    </a:solidFill>
                  </a:rPr>
                  <a:t>регионов кандидатов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Большинство регионов пустые, </a:t>
                </a:r>
                <a:r>
                  <a:rPr lang="en-US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dirty="0">
                    <a:solidFill>
                      <a:schemeClr val="bg1"/>
                    </a:solidFill>
                  </a:rPr>
                  <a:t>фон</a:t>
                </a:r>
                <a:r>
                  <a:rPr lang="en-US" sz="2400" dirty="0">
                    <a:solidFill>
                      <a:schemeClr val="bg1"/>
                    </a:solidFill>
                  </a:rPr>
                  <a:t>,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samples)</a:t>
                </a:r>
                <a:r>
                  <a:rPr lang="ru-RU" sz="2400" dirty="0">
                    <a:solidFill>
                      <a:schemeClr val="bg1"/>
                    </a:solidFill>
                  </a:rPr>
                  <a:t> – задача с дисбалансом.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Регионы с объектами называются </a:t>
                </a:r>
                <a:r>
                  <a:rPr lang="en-US" sz="2200" dirty="0">
                    <a:solidFill>
                      <a:schemeClr val="bg1"/>
                    </a:solidFill>
                  </a:rPr>
                  <a:t>positive samples.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Для компенсации дисбаланса</a:t>
                </a:r>
                <a:r>
                  <a:rPr lang="en-US" sz="2400" dirty="0">
                    <a:solidFill>
                      <a:schemeClr val="bg1"/>
                    </a:solidFill>
                  </a:rPr>
                  <a:t> positive/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 </a:t>
                </a:r>
                <a:r>
                  <a:rPr lang="ru-RU" sz="2400" dirty="0">
                    <a:solidFill>
                      <a:schemeClr val="bg1"/>
                    </a:solidFill>
                  </a:rPr>
                  <a:t>используется</a:t>
                </a:r>
                <a:r>
                  <a:rPr lang="en-US" sz="2400" dirty="0">
                    <a:solidFill>
                      <a:schemeClr val="bg1"/>
                    </a:solidFill>
                  </a:rPr>
                  <a:t/>
                </a:r>
                <a:br>
                  <a:rPr lang="en-US" sz="2400" dirty="0">
                    <a:solidFill>
                      <a:schemeClr val="bg1"/>
                    </a:solidFill>
                  </a:rPr>
                </a:br>
                <a:r>
                  <a:rPr lang="en-US" sz="2400" b="1" dirty="0">
                    <a:solidFill>
                      <a:schemeClr val="bg1"/>
                    </a:solidFill>
                  </a:rPr>
                  <a:t>Hard Negative Mining</a:t>
                </a:r>
                <a:r>
                  <a:rPr lang="ru-RU" sz="24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</a:rPr>
                  <a:t>– при расчете функции потерь отношение числа регионов с объектом </a:t>
                </a:r>
                <a:r>
                  <a:rPr lang="en-US" sz="2400" dirty="0">
                    <a:solidFill>
                      <a:schemeClr val="bg1"/>
                    </a:solidFill>
                  </a:rPr>
                  <a:t>(positive) </a:t>
                </a:r>
                <a:r>
                  <a:rPr lang="ru-RU" sz="2400" dirty="0">
                    <a:solidFill>
                      <a:schemeClr val="bg1"/>
                    </a:solidFill>
                  </a:rPr>
                  <a:t>к пустым регионом фиксировано 1:3.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Среди пустых регионов выбираются те, для которых </a:t>
                </a:r>
                <a:r>
                  <a:rPr lang="en-US" sz="2400" dirty="0">
                    <a:solidFill>
                      <a:schemeClr val="bg1"/>
                    </a:solidFill>
                  </a:rPr>
                  <a:t>score </a:t>
                </a:r>
                <a:r>
                  <a:rPr lang="ru-RU" sz="2400" dirty="0">
                    <a:solidFill>
                      <a:schemeClr val="bg1"/>
                    </a:solidFill>
                  </a:rPr>
                  <a:t>максимален.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057400" lvl="5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То есть точно пустые регионы.</a:t>
                </a:r>
              </a:p>
              <a:p>
                <a:pPr marL="2971800" lvl="7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514600" lvl="6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5" name="Объект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  <a:blipFill>
                <a:blip r:embed="rId2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3939813"/>
            <a:ext cx="7667624" cy="26748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034041" y="1700613"/>
            <a:ext cx="10101129" cy="11451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202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Объект 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Всего выделяется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8000 </a:t>
                </a:r>
                <a:r>
                  <a:rPr lang="ru-RU" sz="2400" dirty="0">
                    <a:solidFill>
                      <a:schemeClr val="bg1"/>
                    </a:solidFill>
                  </a:rPr>
                  <a:t>регионов кандидатов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Большинство регионов пустые, </a:t>
                </a:r>
                <a:r>
                  <a:rPr lang="en-US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dirty="0">
                    <a:solidFill>
                      <a:schemeClr val="bg1"/>
                    </a:solidFill>
                  </a:rPr>
                  <a:t>фон</a:t>
                </a:r>
                <a:r>
                  <a:rPr lang="en-US" sz="2400" dirty="0">
                    <a:solidFill>
                      <a:schemeClr val="bg1"/>
                    </a:solidFill>
                  </a:rPr>
                  <a:t>,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samples)</a:t>
                </a:r>
                <a:r>
                  <a:rPr lang="ru-RU" sz="2400" dirty="0">
                    <a:solidFill>
                      <a:schemeClr val="bg1"/>
                    </a:solidFill>
                  </a:rPr>
                  <a:t> – задача с дисбалансом.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Регионы с объектами называются </a:t>
                </a:r>
                <a:r>
                  <a:rPr lang="en-US" sz="2200" dirty="0">
                    <a:solidFill>
                      <a:schemeClr val="bg1"/>
                    </a:solidFill>
                  </a:rPr>
                  <a:t>positive samples.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Для компенсации дисбаланса</a:t>
                </a:r>
                <a:r>
                  <a:rPr lang="en-US" sz="2400" dirty="0">
                    <a:solidFill>
                      <a:schemeClr val="bg1"/>
                    </a:solidFill>
                  </a:rPr>
                  <a:t> positive/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 </a:t>
                </a:r>
                <a:r>
                  <a:rPr lang="ru-RU" sz="2400" dirty="0">
                    <a:solidFill>
                      <a:schemeClr val="bg1"/>
                    </a:solidFill>
                  </a:rPr>
                  <a:t>используется</a:t>
                </a:r>
                <a:r>
                  <a:rPr lang="en-US" sz="2400" dirty="0">
                    <a:solidFill>
                      <a:schemeClr val="bg1"/>
                    </a:solidFill>
                  </a:rPr>
                  <a:t/>
                </a:r>
                <a:br>
                  <a:rPr lang="en-US" sz="2400" dirty="0">
                    <a:solidFill>
                      <a:schemeClr val="bg1"/>
                    </a:solidFill>
                  </a:rPr>
                </a:br>
                <a:r>
                  <a:rPr lang="en-US" sz="2400" b="1" dirty="0">
                    <a:solidFill>
                      <a:schemeClr val="bg1"/>
                    </a:solidFill>
                  </a:rPr>
                  <a:t>Hard Negative Mining</a:t>
                </a:r>
                <a:r>
                  <a:rPr lang="ru-RU" sz="24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</a:rPr>
                  <a:t>– при расчете функции потерь отношение числа регионов с объектом </a:t>
                </a:r>
                <a:r>
                  <a:rPr lang="en-US" sz="2400" dirty="0">
                    <a:solidFill>
                      <a:schemeClr val="bg1"/>
                    </a:solidFill>
                  </a:rPr>
                  <a:t>(positive) </a:t>
                </a:r>
                <a:r>
                  <a:rPr lang="ru-RU" sz="2400" dirty="0">
                    <a:solidFill>
                      <a:schemeClr val="bg1"/>
                    </a:solidFill>
                  </a:rPr>
                  <a:t>к пустым регионом фиксировано 1:3.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Среди пустых регионов выбираются те, для которых </a:t>
                </a:r>
                <a:r>
                  <a:rPr lang="en-US" sz="2400" dirty="0">
                    <a:solidFill>
                      <a:schemeClr val="bg1"/>
                    </a:solidFill>
                  </a:rPr>
                  <a:t>score </a:t>
                </a:r>
                <a:r>
                  <a:rPr lang="ru-RU" sz="2400" dirty="0">
                    <a:solidFill>
                      <a:schemeClr val="bg1"/>
                    </a:solidFill>
                  </a:rPr>
                  <a:t>максимален.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057400" lvl="5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То есть точно пустые регионы.</a:t>
                </a:r>
              </a:p>
              <a:p>
                <a:pPr marL="2971800" lvl="7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514600" lvl="6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5" name="Объект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  <a:blipFill>
                <a:blip r:embed="rId2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3939813"/>
            <a:ext cx="7667624" cy="26748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034041" y="1700613"/>
            <a:ext cx="10101129" cy="11451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395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661542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Быстрые подходы к обнаружению объектов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2157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Другие задачи </a:t>
            </a: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компьютерного зрения. 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Курс: Компьютерное зрение. Тема 3.7.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Ронкин Михаил Владимирович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.т.н. доцент ИРИТ-РТФ, УРФУ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102870" y="6020668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7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Feature Pyramidal Network</a:t>
            </a:r>
            <a:r>
              <a:rPr lang="ru-RU" sz="4800" b="1" dirty="0">
                <a:solidFill>
                  <a:schemeClr val="bg1"/>
                </a:solidFill>
              </a:rPr>
              <a:t> напомним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093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200" b="1" dirty="0" err="1">
                <a:solidFill>
                  <a:schemeClr val="bg1"/>
                </a:solidFill>
              </a:rPr>
              <a:t>Основная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b="1" dirty="0" err="1">
                <a:solidFill>
                  <a:schemeClr val="bg1"/>
                </a:solidFill>
              </a:rPr>
              <a:t>идея</a:t>
            </a:r>
            <a:r>
              <a:rPr sz="2200" b="1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каждый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сжимает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тогда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потерять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lang="ru-RU" sz="22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200" dirty="0" err="1">
                <a:solidFill>
                  <a:schemeClr val="bg1"/>
                </a:solidFill>
              </a:rPr>
              <a:t>Дл</a:t>
            </a:r>
            <a:r>
              <a:rPr lang="ru-RU" sz="2200" dirty="0">
                <a:solidFill>
                  <a:schemeClr val="bg1"/>
                </a:solidFill>
              </a:rPr>
              <a:t>я сохранения информации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пирамида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слоев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сохраненные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масштабируются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складываются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20" y="3200525"/>
            <a:ext cx="6522720" cy="34923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75964" y="894005"/>
            <a:ext cx="11346380" cy="73824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26943" y="591820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NMS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566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1. Назовите особенность подхода к обнаружению объектов, предложенному в архитектуре </a:t>
            </a:r>
            <a:r>
              <a:rPr lang="en-US" dirty="0" err="1"/>
              <a:t>OverFeat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Сеть скользит по изображению, для каждого окна предлагаются оценки класса и размером рамки объекта. Итоговый результат получается по средствам </a:t>
            </a:r>
            <a:r>
              <a:rPr lang="en-US" dirty="0"/>
              <a:t>NMS.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Сеть выделяет регионы кандидаты на результирующей карте признаков. Итоговый результат получается по средствам </a:t>
            </a:r>
            <a:r>
              <a:rPr lang="en-US" dirty="0"/>
              <a:t>NMS.</a:t>
            </a:r>
            <a:endParaRPr lang="ru-RU" dirty="0"/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Сеть выделяет регионы кандидаты на выходном слое методом </a:t>
            </a:r>
            <a:r>
              <a:rPr lang="en-US" dirty="0"/>
              <a:t>NMS.</a:t>
            </a: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139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Заголовок 1"/>
          <p:cNvSpPr txBox="1">
            <a:spLocks noGrp="1"/>
          </p:cNvSpPr>
          <p:nvPr>
            <p:ph type="title"/>
          </p:nvPr>
        </p:nvSpPr>
        <p:spPr>
          <a:xfrm>
            <a:off x="607051" y="178573"/>
            <a:ext cx="10746749" cy="91529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Faster-R-CNN</a:t>
            </a:r>
            <a:endParaRPr sz="4800" dirty="0"/>
          </a:p>
        </p:txBody>
      </p:sp>
      <p:sp>
        <p:nvSpPr>
          <p:cNvPr id="182" name="Объект 2"/>
          <p:cNvSpPr txBox="1">
            <a:spLocks noGrp="1"/>
          </p:cNvSpPr>
          <p:nvPr>
            <p:ph type="body" idx="1"/>
          </p:nvPr>
        </p:nvSpPr>
        <p:spPr>
          <a:xfrm>
            <a:off x="184867" y="965674"/>
            <a:ext cx="6600944" cy="5527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defRPr sz="2000"/>
            </a:pPr>
            <a:r>
              <a:rPr lang="ru-RU" sz="2400" dirty="0" err="1">
                <a:solidFill>
                  <a:schemeClr val="bg1"/>
                </a:solidFill>
              </a:rPr>
              <a:t>F</a:t>
            </a:r>
            <a:r>
              <a:rPr lang="en-US" sz="2400" dirty="0">
                <a:solidFill>
                  <a:schemeClr val="bg1"/>
                </a:solidFill>
              </a:rPr>
              <a:t>aster-R-CNN – </a:t>
            </a:r>
            <a:r>
              <a:rPr lang="ru-RU" sz="2400" dirty="0">
                <a:solidFill>
                  <a:schemeClr val="bg1"/>
                </a:solidFill>
              </a:rPr>
              <a:t>модификация </a:t>
            </a:r>
            <a:r>
              <a:rPr lang="en-US" sz="2400" dirty="0">
                <a:solidFill>
                  <a:schemeClr val="bg1"/>
                </a:solidFill>
              </a:rPr>
              <a:t>Fast-R-CNN,</a:t>
            </a:r>
            <a:r>
              <a:rPr sz="2400" dirty="0">
                <a:solidFill>
                  <a:schemeClr val="bg1"/>
                </a:solidFill>
              </a:rPr>
              <a:t> </a:t>
            </a:r>
            <a:endParaRPr lang="ru-RU" sz="24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400" dirty="0">
                <a:solidFill>
                  <a:schemeClr val="bg1"/>
                </a:solidFill>
              </a:rPr>
              <a:t>О</a:t>
            </a:r>
            <a:r>
              <a:rPr lang="en-US" sz="2400" dirty="0" err="1">
                <a:solidFill>
                  <a:schemeClr val="bg1"/>
                </a:solidFill>
              </a:rPr>
              <a:t>сн</a:t>
            </a:r>
            <a:r>
              <a:rPr lang="ru-RU" sz="2400" dirty="0" err="1">
                <a:solidFill>
                  <a:schemeClr val="bg1"/>
                </a:solidFill>
              </a:rPr>
              <a:t>овная</a:t>
            </a:r>
            <a:r>
              <a:rPr lang="ru-RU" sz="2400" dirty="0">
                <a:solidFill>
                  <a:schemeClr val="bg1"/>
                </a:solidFill>
              </a:rPr>
              <a:t> идея: вместо </a:t>
            </a:r>
            <a:r>
              <a:rPr lang="en-US" sz="2400" dirty="0">
                <a:solidFill>
                  <a:schemeClr val="bg1"/>
                </a:solidFill>
              </a:rPr>
              <a:t>selective search </a:t>
            </a:r>
            <a:r>
              <a:rPr sz="2400" dirty="0" err="1">
                <a:solidFill>
                  <a:schemeClr val="bg1"/>
                </a:solidFill>
              </a:rPr>
              <a:t>добавить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небольшую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промежуточную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сверточную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сеть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предварительного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предсказания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результатов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по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карте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признаков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(Region proposal network, RPN)</a:t>
            </a:r>
            <a:r>
              <a:rPr sz="2400" dirty="0">
                <a:solidFill>
                  <a:schemeClr val="bg1"/>
                </a:solidFill>
              </a:rPr>
              <a:t>.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Результаты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RPN – </a:t>
            </a:r>
            <a:r>
              <a:rPr lang="ru-RU" sz="2200" dirty="0">
                <a:solidFill>
                  <a:schemeClr val="bg1"/>
                </a:solidFill>
              </a:rPr>
              <a:t>боксы кандидаты.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для каждого кандидата проводится </a:t>
            </a:r>
            <a:r>
              <a:rPr lang="en-US" sz="2200" dirty="0" err="1">
                <a:solidFill>
                  <a:schemeClr val="bg1"/>
                </a:solidFill>
              </a:rPr>
              <a:t>ROIPooling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и дальнейшая обработка.</a:t>
            </a: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C6475A-8D04-B647-9312-9E0C06FF0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438" y="847887"/>
            <a:ext cx="5188671" cy="59161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603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32" y="1580528"/>
            <a:ext cx="10515600" cy="4351338"/>
          </a:xfrm>
        </p:spPr>
        <p:txBody>
          <a:bodyPr/>
          <a:lstStyle/>
          <a:p>
            <a:r>
              <a:rPr lang="en-US" dirty="0"/>
              <a:t>2</a:t>
            </a:r>
            <a:r>
              <a:rPr lang="ru-RU" dirty="0"/>
              <a:t>. Назовите утверждение, соответствующее методу </a:t>
            </a:r>
            <a:r>
              <a:rPr lang="en-US" dirty="0"/>
              <a:t>NMS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выделяет регион кандидат с наибольшим </a:t>
            </a:r>
            <a:r>
              <a:rPr lang="en-US" dirty="0"/>
              <a:t>score </a:t>
            </a:r>
            <a:r>
              <a:rPr lang="ru-RU" dirty="0"/>
              <a:t>среди регионов с </a:t>
            </a:r>
            <a:r>
              <a:rPr lang="en-US" dirty="0"/>
              <a:t>IOU </a:t>
            </a:r>
            <a:r>
              <a:rPr lang="ru-RU" dirty="0"/>
              <a:t>выше заданного порога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выделяет регион кандидат с наименьшим</a:t>
            </a:r>
            <a:r>
              <a:rPr lang="en-US" dirty="0"/>
              <a:t> score</a:t>
            </a:r>
            <a:r>
              <a:rPr lang="ru-RU" dirty="0"/>
              <a:t> выше порога среди регионов с </a:t>
            </a:r>
            <a:r>
              <a:rPr lang="en-US" dirty="0"/>
              <a:t>IOU </a:t>
            </a:r>
            <a:r>
              <a:rPr lang="ru-RU" dirty="0"/>
              <a:t>выше заданного порога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выделяет регион кандидат с наименьшим</a:t>
            </a:r>
            <a:r>
              <a:rPr lang="en-US" dirty="0"/>
              <a:t> IOU</a:t>
            </a:r>
            <a:r>
              <a:rPr lang="ru-RU" dirty="0"/>
              <a:t> выше порога среди регионов со </a:t>
            </a:r>
            <a:r>
              <a:rPr lang="en-US" dirty="0"/>
              <a:t>score </a:t>
            </a:r>
            <a:r>
              <a:rPr lang="ru-RU" dirty="0"/>
              <a:t>выше заданного порога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442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32" y="1580528"/>
            <a:ext cx="10515600" cy="4351338"/>
          </a:xfrm>
        </p:spPr>
        <p:txBody>
          <a:bodyPr/>
          <a:lstStyle/>
          <a:p>
            <a:r>
              <a:rPr lang="en-US" dirty="0"/>
              <a:t> </a:t>
            </a:r>
            <a:r>
              <a:rPr lang="ru-RU" dirty="0"/>
              <a:t>Назовите </a:t>
            </a:r>
            <a:r>
              <a:rPr lang="ru-RU" dirty="0" err="1"/>
              <a:t>утверждени</a:t>
            </a:r>
            <a:r>
              <a:rPr lang="en-US" dirty="0" err="1"/>
              <a:t>е</a:t>
            </a:r>
            <a:r>
              <a:rPr lang="ru-RU" dirty="0"/>
              <a:t>, </a:t>
            </a:r>
            <a:r>
              <a:rPr lang="ru-RU" u="sng" dirty="0"/>
              <a:t>несоответствующее </a:t>
            </a:r>
            <a:r>
              <a:rPr lang="ru-RU" dirty="0"/>
              <a:t>подходу </a:t>
            </a:r>
            <a:r>
              <a:rPr lang="en-US" dirty="0"/>
              <a:t>R-CNN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NMS</a:t>
            </a:r>
            <a:r>
              <a:rPr lang="en-US" dirty="0"/>
              <a:t> </a:t>
            </a:r>
            <a:r>
              <a:rPr lang="ru-RU" dirty="0"/>
              <a:t>применяется для результатов, сформированных методом </a:t>
            </a:r>
            <a:r>
              <a:rPr lang="en-US" dirty="0"/>
              <a:t>selective search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Предварительный набор регионов кандидатов выбирается методом </a:t>
            </a:r>
            <a:r>
              <a:rPr lang="en-US" dirty="0"/>
              <a:t>selective search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NMS</a:t>
            </a:r>
            <a:r>
              <a:rPr lang="en-US" dirty="0"/>
              <a:t> </a:t>
            </a:r>
            <a:r>
              <a:rPr lang="ru-RU" dirty="0"/>
              <a:t>применяется по результатам работы классификатора и регрессии размеров регионов.</a:t>
            </a:r>
          </a:p>
          <a:p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78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944" y="1410846"/>
            <a:ext cx="10515600" cy="5277472"/>
          </a:xfrm>
        </p:spPr>
        <p:txBody>
          <a:bodyPr>
            <a:normAutofit lnSpcReduction="10000"/>
          </a:bodyPr>
          <a:lstStyle/>
          <a:p>
            <a:r>
              <a:rPr lang="ru-RU" dirty="0"/>
              <a:t>1. Назовите </a:t>
            </a:r>
            <a:r>
              <a:rPr lang="ru-RU" u="sng" dirty="0"/>
              <a:t>два</a:t>
            </a:r>
            <a:r>
              <a:rPr lang="ru-RU" dirty="0"/>
              <a:t> утверждения, </a:t>
            </a:r>
            <a:r>
              <a:rPr lang="ru-RU" u="sng" dirty="0"/>
              <a:t>соответствующее </a:t>
            </a:r>
            <a:r>
              <a:rPr lang="ru-RU" dirty="0"/>
              <a:t>подходу </a:t>
            </a:r>
            <a:r>
              <a:rPr lang="en-US" dirty="0"/>
              <a:t>R-CNN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Изначальные регионы кандидаты выделяются методов </a:t>
            </a:r>
            <a:r>
              <a:rPr lang="en-US" dirty="0"/>
              <a:t>selective search </a:t>
            </a:r>
            <a:r>
              <a:rPr lang="ru-RU" dirty="0"/>
              <a:t>на исходном изображении</a:t>
            </a:r>
            <a:r>
              <a:rPr lang="en-US" dirty="0"/>
              <a:t>.</a:t>
            </a:r>
            <a:r>
              <a:rPr lang="ru-RU" dirty="0"/>
              <a:t> Итоговые регионы выделяются </a:t>
            </a:r>
            <a:r>
              <a:rPr lang="en-US" dirty="0"/>
              <a:t>NMS </a:t>
            </a:r>
            <a:r>
              <a:rPr lang="ru-RU" dirty="0"/>
              <a:t>по результатам работы сети.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Подход имеет два выхода: классификации и регрессии, результаты работы которых обрабатываются методом </a:t>
            </a:r>
            <a:r>
              <a:rPr lang="en-US" dirty="0"/>
              <a:t>NMS </a:t>
            </a:r>
            <a:r>
              <a:rPr lang="ru-RU" dirty="0"/>
              <a:t>для выбора итоговых регионов</a:t>
            </a:r>
            <a:r>
              <a:rPr lang="en-US" dirty="0"/>
              <a:t>.</a:t>
            </a:r>
            <a:endParaRPr lang="ru-RU" dirty="0"/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Результирующие регионы после работы сети выбираются методом </a:t>
            </a:r>
            <a:r>
              <a:rPr lang="en-US" dirty="0"/>
              <a:t>selective search</a:t>
            </a:r>
            <a:r>
              <a:rPr lang="ru-RU" dirty="0"/>
              <a:t>. Изначально сеть скользит по изображению с заданным шагом и с заданным размером окна.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Карты признаков, полученные после кодировщика  обрабатываются методом </a:t>
            </a:r>
            <a:r>
              <a:rPr lang="en-US" dirty="0"/>
              <a:t>selective search, </a:t>
            </a:r>
            <a:r>
              <a:rPr lang="ru-RU" dirty="0"/>
              <a:t> перед подачей в головную часть сети. 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Карты признаков, полученные после кодировщика  обрабатываются дополнительной мини-сетью для отбора наиболее вероятных регионов-кандидатов</a:t>
            </a:r>
            <a:r>
              <a:rPr lang="en-US" dirty="0"/>
              <a:t>, </a:t>
            </a:r>
            <a:r>
              <a:rPr lang="ru-RU" dirty="0"/>
              <a:t> перед формированием входных данных для головных частей сети. </a:t>
            </a:r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457200" lvl="1" indent="0">
              <a:buNone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91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362B79-1387-33FB-D29C-1BB45194F2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944" y="1410846"/>
                <a:ext cx="10515600" cy="527747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ru-RU" dirty="0"/>
                  <a:t>2. Выберете правильный ответ:  пусть в результате работы </a:t>
                </a:r>
                <a:r>
                  <a:rPr lang="en-US" dirty="0"/>
                  <a:t>R-CNN </a:t>
                </a:r>
                <a:r>
                  <a:rPr lang="ru-RU" dirty="0"/>
                  <a:t>получены следующие оценки для 4 регионов:</a:t>
                </a:r>
              </a:p>
              <a:p>
                <a:pPr lvl="1"/>
                <a:r>
                  <a:rPr lang="ru-RU" dirty="0"/>
                  <a:t>Координаты объектов в формате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</m:sub>
                    </m:sSub>
                  </m:oMath>
                </a14:m>
                <a:r>
                  <a:rPr lang="ru-RU" dirty="0"/>
                  <a:t>)</a:t>
                </a:r>
                <a:r>
                  <a:rPr lang="fr-FR" dirty="0"/>
                  <a:t> </a:t>
                </a:r>
                <a:r>
                  <a:rPr lang="ru-RU" dirty="0"/>
                  <a:t>:</a:t>
                </a:r>
              </a:p>
              <a:p>
                <a:pPr lvl="2"/>
                <a:r>
                  <a:rPr lang="ru-RU" dirty="0"/>
                  <a:t>0-й регион </a:t>
                </a:r>
                <a:r>
                  <a:rPr lang="fr-FR" dirty="0"/>
                  <a:t>[0,0,4,4]</a:t>
                </a:r>
                <a:endParaRPr lang="ru-RU" dirty="0"/>
              </a:p>
              <a:p>
                <a:pPr lvl="2"/>
                <a:r>
                  <a:rPr lang="ru-RU" dirty="0"/>
                  <a:t>1-й регион </a:t>
                </a:r>
                <a:r>
                  <a:rPr lang="fr-FR" dirty="0"/>
                  <a:t>[0,0,4.05,4.1]</a:t>
                </a:r>
                <a:endParaRPr lang="ru-RU" dirty="0"/>
              </a:p>
              <a:p>
                <a:pPr lvl="2"/>
                <a:r>
                  <a:rPr lang="ru-RU" dirty="0"/>
                  <a:t>2-й регион</a:t>
                </a:r>
                <a:r>
                  <a:rPr lang="fr-FR" dirty="0"/>
                  <a:t> [0,0,3,3]</a:t>
                </a:r>
                <a:r>
                  <a:rPr lang="ru-RU" dirty="0"/>
                  <a:t> </a:t>
                </a:r>
              </a:p>
              <a:p>
                <a:pPr lvl="2"/>
                <a:r>
                  <a:rPr lang="ru-RU" dirty="0"/>
                  <a:t>3-й регион </a:t>
                </a:r>
                <a:r>
                  <a:rPr lang="fr-FR" dirty="0"/>
                  <a:t>[8,8,12,12]</a:t>
                </a:r>
              </a:p>
              <a:p>
                <a:pPr lvl="1"/>
                <a:r>
                  <a:rPr lang="ru-RU" dirty="0"/>
                  <a:t>Оценки уверенности (</a:t>
                </a:r>
                <a:r>
                  <a:rPr lang="fr-FR" dirty="0"/>
                  <a:t>scores</a:t>
                </a:r>
                <a:r>
                  <a:rPr lang="ru-RU" dirty="0"/>
                  <a:t>)</a:t>
                </a:r>
              </a:p>
              <a:p>
                <a:pPr lvl="2"/>
                <a:r>
                  <a:rPr lang="fr-FR" dirty="0"/>
                  <a:t>[0.7, 0.6, 0.5, 0.4]</a:t>
                </a:r>
                <a:r>
                  <a:rPr lang="ru-RU" dirty="0"/>
                  <a:t>.</a:t>
                </a:r>
              </a:p>
              <a:p>
                <a:pPr marL="457200" lvl="1" indent="0">
                  <a:buNone/>
                </a:pPr>
                <a:r>
                  <a:rPr lang="ru-RU" dirty="0"/>
                  <a:t>Если порог </a:t>
                </a:r>
                <a:r>
                  <a:rPr lang="en-US" dirty="0"/>
                  <a:t>NMS </a:t>
                </a:r>
                <a:r>
                  <a:rPr lang="ru-RU" dirty="0"/>
                  <a:t>по </a:t>
                </a:r>
                <a:r>
                  <a:rPr lang="en-US" dirty="0"/>
                  <a:t>IOU </a:t>
                </a:r>
                <a:r>
                  <a:rPr lang="ru-RU" dirty="0"/>
                  <a:t>выбран 0.5, какие регионы следует выбрать в качестве итогового ответа сети.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2 и 3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0, 2 и 3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1, 3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1, 2, 3</a:t>
                </a:r>
                <a:endParaRPr lang="en-US" dirty="0"/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0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2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Все регионы.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362B79-1387-33FB-D29C-1BB45194F2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944" y="1410846"/>
                <a:ext cx="10515600" cy="5277472"/>
              </a:xfrm>
              <a:blipFill>
                <a:blip r:embed="rId2"/>
                <a:stretch>
                  <a:fillRect l="-844" t="-28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802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Заголовок 1"/>
          <p:cNvSpPr txBox="1">
            <a:spLocks noGrp="1"/>
          </p:cNvSpPr>
          <p:nvPr>
            <p:ph type="title"/>
          </p:nvPr>
        </p:nvSpPr>
        <p:spPr>
          <a:xfrm>
            <a:off x="358923" y="0"/>
            <a:ext cx="11760648" cy="134982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3" name="Объект 2"/>
          <p:cNvSpPr txBox="1">
            <a:spLocks noGrp="1"/>
          </p:cNvSpPr>
          <p:nvPr>
            <p:ph type="body" idx="1"/>
          </p:nvPr>
        </p:nvSpPr>
        <p:spPr>
          <a:xfrm>
            <a:off x="358923" y="1008404"/>
            <a:ext cx="11459912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Каждое окно  обрабатывается сетью с двумя головами, </a:t>
            </a:r>
          </a:p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первая – класс объекта, второе – предсказание его положения.</a:t>
            </a:r>
          </a:p>
          <a:p>
            <a:pPr lvl="2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 первую очередь тренируется сеть классификации.</a:t>
            </a:r>
          </a:p>
          <a:p>
            <a:pPr lvl="2">
              <a:defRPr sz="2000"/>
            </a:pPr>
            <a:r>
              <a:rPr lang="ru-RU" sz="2200" dirty="0">
                <a:solidFill>
                  <a:schemeClr val="bg1"/>
                </a:solidFill>
              </a:rPr>
              <a:t>Технически </a:t>
            </a:r>
            <a:r>
              <a:rPr lang="en" sz="2200" dirty="0">
                <a:solidFill>
                  <a:schemeClr val="bg1"/>
                </a:solidFill>
              </a:rPr>
              <a:t>Overfeat – </a:t>
            </a:r>
            <a:r>
              <a:rPr lang="ru-RU" sz="2200" dirty="0">
                <a:solidFill>
                  <a:schemeClr val="bg1"/>
                </a:solidFill>
              </a:rPr>
              <a:t>решает задачу локализации в каждом окне.</a:t>
            </a:r>
          </a:p>
          <a:p>
            <a:pPr lvl="2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Задача регрессии – предсказание изменения размеров для каждого </a:t>
            </a:r>
            <a:r>
              <a:rPr lang="ru-RU" sz="2200" dirty="0" err="1">
                <a:solidFill>
                  <a:schemeClr val="bg1"/>
                </a:solidFill>
              </a:rPr>
              <a:t>bounding</a:t>
            </a:r>
            <a:r>
              <a:rPr lang="en-US" sz="2200" dirty="0">
                <a:solidFill>
                  <a:schemeClr val="bg1"/>
                </a:solidFill>
              </a:rPr>
              <a:t> box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2248AC0B-B44D-984C-B37A-55E48FC62A42}"/>
              </a:ext>
            </a:extLst>
          </p:cNvPr>
          <p:cNvSpPr txBox="1">
            <a:spLocks/>
          </p:cNvSpPr>
          <p:nvPr/>
        </p:nvSpPr>
        <p:spPr>
          <a:xfrm>
            <a:off x="0" y="2678354"/>
            <a:ext cx="5967005" cy="3670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 sz="2000"/>
            </a:pP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032" y="3057828"/>
            <a:ext cx="6273233" cy="3291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666572" y="850017"/>
            <a:ext cx="8742348" cy="9743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597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47" name="Объект 2"/>
          <p:cNvSpPr txBox="1">
            <a:spLocks noGrp="1"/>
          </p:cNvSpPr>
          <p:nvPr>
            <p:ph type="body" idx="1"/>
          </p:nvPr>
        </p:nvSpPr>
        <p:spPr>
          <a:xfrm>
            <a:off x="409574" y="1216025"/>
            <a:ext cx="11361511" cy="4749346"/>
          </a:xfrm>
          <a:prstGeom prst="rect">
            <a:avLst/>
          </a:prstGeom>
        </p:spPr>
        <p:txBody>
          <a:bodyPr/>
          <a:lstStyle/>
          <a:p>
            <a:pPr>
              <a:defRPr sz="2200"/>
            </a:pPr>
            <a:r>
              <a:rPr sz="2200" dirty="0">
                <a:solidFill>
                  <a:schemeClr val="bg1"/>
                </a:solidFill>
              </a:rPr>
              <a:t>2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b="1" dirty="0">
                <a:solidFill>
                  <a:schemeClr val="bg1"/>
                </a:solidFill>
              </a:rPr>
              <a:t>- </a:t>
            </a:r>
            <a:r>
              <a:rPr sz="2200" dirty="0" err="1">
                <a:solidFill>
                  <a:schemeClr val="bg1"/>
                </a:solidFill>
              </a:rPr>
              <a:t>классификация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endParaRPr sz="2200" dirty="0">
              <a:solidFill>
                <a:schemeClr val="bg1"/>
              </a:solidFill>
            </a:endParaRPr>
          </a:p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Много-меточная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multilabel</a:t>
            </a:r>
            <a:r>
              <a:rPr sz="2200" dirty="0">
                <a:solidFill>
                  <a:schemeClr val="bg1"/>
                </a:solidFill>
              </a:rPr>
              <a:t>) </a:t>
            </a:r>
            <a:r>
              <a:rPr sz="2200" dirty="0" err="1">
                <a:solidFill>
                  <a:schemeClr val="bg1"/>
                </a:solidFill>
              </a:rPr>
              <a:t>классификация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всех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ROI. </a:t>
            </a:r>
          </a:p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Авторы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используют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метод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опорных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векторов</a:t>
            </a:r>
            <a:r>
              <a:rPr sz="2200" dirty="0">
                <a:solidFill>
                  <a:schemeClr val="bg1"/>
                </a:solidFill>
              </a:rPr>
              <a:t> (SVM) </a:t>
            </a:r>
            <a:r>
              <a:rPr sz="2200" dirty="0" err="1">
                <a:solidFill>
                  <a:schemeClr val="bg1"/>
                </a:solidFill>
              </a:rPr>
              <a:t>отдельно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класса</a:t>
            </a:r>
            <a:r>
              <a:rPr sz="2200" dirty="0">
                <a:solidFill>
                  <a:schemeClr val="bg1"/>
                </a:solidFill>
              </a:rPr>
              <a:t>.        </a:t>
            </a:r>
          </a:p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Удаление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лишних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методом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максимальное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сжатие</a:t>
            </a:r>
            <a:r>
              <a:rPr sz="2200" dirty="0">
                <a:solidFill>
                  <a:schemeClr val="bg1"/>
                </a:solidFill>
              </a:rPr>
              <a:t> </a:t>
            </a:r>
            <a:br>
              <a:rPr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(</a:t>
            </a:r>
            <a:r>
              <a:rPr sz="2200" b="1" dirty="0">
                <a:solidFill>
                  <a:schemeClr val="bg1"/>
                </a:solidFill>
              </a:rPr>
              <a:t>non-maximum </a:t>
            </a:r>
            <a:r>
              <a:rPr sz="2200" b="1" dirty="0" err="1">
                <a:solidFill>
                  <a:schemeClr val="bg1"/>
                </a:solidFill>
              </a:rPr>
              <a:t>supression</a:t>
            </a:r>
            <a:r>
              <a:rPr sz="2200" b="1" dirty="0">
                <a:solidFill>
                  <a:schemeClr val="bg1"/>
                </a:solidFill>
              </a:rPr>
              <a:t>, NMS</a:t>
            </a:r>
            <a:r>
              <a:rPr sz="2200" dirty="0">
                <a:solidFill>
                  <a:schemeClr val="bg1"/>
                </a:solidFill>
              </a:rPr>
              <a:t>). </a:t>
            </a:r>
          </a:p>
          <a:p>
            <a:pPr>
              <a:defRPr sz="2000"/>
            </a:pPr>
            <a:r>
              <a:rPr sz="2200" dirty="0">
                <a:solidFill>
                  <a:schemeClr val="bg1"/>
                </a:solidFill>
              </a:rPr>
              <a:t>В </a:t>
            </a:r>
            <a:r>
              <a:rPr sz="2200" dirty="0" err="1">
                <a:solidFill>
                  <a:schemeClr val="bg1"/>
                </a:solidFill>
              </a:rPr>
              <a:t>наиболее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простом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виде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метод</a:t>
            </a:r>
            <a:r>
              <a:rPr sz="2200" dirty="0">
                <a:solidFill>
                  <a:schemeClr val="bg1"/>
                </a:solidFill>
              </a:rPr>
              <a:t> NMS </a:t>
            </a:r>
            <a:r>
              <a:rPr sz="2200" dirty="0" err="1">
                <a:solidFill>
                  <a:schemeClr val="bg1"/>
                </a:solidFill>
              </a:rPr>
              <a:t>заключается</a:t>
            </a:r>
            <a:r>
              <a:rPr sz="2200" dirty="0">
                <a:solidFill>
                  <a:schemeClr val="bg1"/>
                </a:solidFill>
              </a:rPr>
              <a:t> в </a:t>
            </a:r>
            <a:r>
              <a:rPr sz="2200" dirty="0" err="1">
                <a:solidFill>
                  <a:schemeClr val="bg1"/>
                </a:solidFill>
              </a:rPr>
              <a:t>следующем</a:t>
            </a:r>
            <a:r>
              <a:rPr sz="2200" dirty="0">
                <a:solidFill>
                  <a:schemeClr val="bg1"/>
                </a:solidFill>
              </a:rPr>
              <a:t>:         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производится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поиск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относительной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площадью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пересечения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Intersectino</a:t>
            </a:r>
            <a:r>
              <a:rPr sz="2200" dirty="0">
                <a:solidFill>
                  <a:schemeClr val="bg1"/>
                </a:solidFill>
              </a:rPr>
              <a:t> over </a:t>
            </a:r>
            <a:r>
              <a:rPr sz="2200" dirty="0" err="1">
                <a:solidFill>
                  <a:schemeClr val="bg1"/>
                </a:solidFill>
              </a:rPr>
              <a:t>Uninon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IoU</a:t>
            </a:r>
            <a:r>
              <a:rPr sz="2200" dirty="0">
                <a:solidFill>
                  <a:schemeClr val="bg1"/>
                </a:solidFill>
              </a:rPr>
              <a:t>) </a:t>
            </a:r>
            <a:r>
              <a:rPr sz="2200" dirty="0" err="1">
                <a:solidFill>
                  <a:schemeClr val="bg1"/>
                </a:solidFill>
              </a:rPr>
              <a:t>больше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заданного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порога</a:t>
            </a:r>
            <a:r>
              <a:rPr sz="2200" dirty="0">
                <a:solidFill>
                  <a:schemeClr val="bg1"/>
                </a:solidFill>
              </a:rPr>
              <a:t>;        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Среди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найденных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остается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наибольшей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вероятность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классификации</a:t>
            </a:r>
            <a:r>
              <a:rPr sz="2200" dirty="0">
                <a:solidFill>
                  <a:schemeClr val="bg1"/>
                </a:solidFill>
              </a:rPr>
              <a:t> (с </a:t>
            </a:r>
            <a:r>
              <a:rPr sz="2200" dirty="0" err="1">
                <a:solidFill>
                  <a:schemeClr val="bg1"/>
                </a:solidFill>
              </a:rPr>
              <a:t>наибольшим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результатом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выхода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классифицирующего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слоя</a:t>
            </a:r>
            <a:r>
              <a:rPr sz="2200" dirty="0">
                <a:solidFill>
                  <a:schemeClr val="bg1"/>
                </a:solidFill>
              </a:rPr>
              <a:t>).</a:t>
            </a:r>
          </a:p>
        </p:txBody>
      </p:sp>
      <p:pic>
        <p:nvPicPr>
          <p:cNvPr id="14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186" y="4976807"/>
            <a:ext cx="4234002" cy="19476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8587" y="1429559"/>
                <a:ext cx="11477625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26313" indent="-226313" defTabSz="905255">
                  <a:spcBef>
                    <a:spcPts val="900"/>
                  </a:spcBef>
                  <a:defRPr sz="2178"/>
                </a:pPr>
                <a:r>
                  <a:rPr lang="ru-RU" sz="2200" dirty="0">
                    <a:solidFill>
                      <a:schemeClr val="bg1"/>
                    </a:solidFill>
                  </a:rPr>
                  <a:t>3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Этап</a:t>
                </a:r>
                <a:r>
                  <a:rPr lang="ru-RU" sz="2200" dirty="0">
                    <a:solidFill>
                      <a:schemeClr val="bg1"/>
                    </a:solidFill>
                  </a:rPr>
                  <a:t> -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предсказание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области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новых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регионов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.    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область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нахождения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объекта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описывается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граничным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прямоугольником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en" sz="2200" b="1" dirty="0">
                    <a:solidFill>
                      <a:schemeClr val="bg1"/>
                    </a:solidFill>
                  </a:rPr>
                  <a:t>bounding box</a:t>
                </a:r>
                <a:r>
                  <a:rPr lang="en" sz="2200" dirty="0">
                    <a:solidFill>
                      <a:schemeClr val="bg1"/>
                    </a:solidFill>
                  </a:rPr>
                  <a:t>).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Такой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прямоугольник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задается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начальными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координатами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>
                    <a:solidFill>
                      <a:schemeClr val="bg1"/>
                    </a:solidFill>
                  </a:rPr>
                  <a:t>а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также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шириной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длинной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).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предсказания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новых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значений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ROI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используется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регрессионный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оконечный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с 4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выходами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одному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параметр</a:t>
                </a:r>
                <a:r>
                  <a:rPr lang="ru-RU" sz="2200" dirty="0">
                    <a:solidFill>
                      <a:schemeClr val="bg1"/>
                    </a:solidFill>
                  </a:rPr>
                  <a:t>). 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Как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случае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классификации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используется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поверх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вектора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признаков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полученного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1-м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этапе</a:t>
                </a:r>
                <a:r>
                  <a:rPr lang="ru-RU" sz="2200" dirty="0">
                    <a:solidFill>
                      <a:schemeClr val="bg1"/>
                    </a:solidFill>
                  </a:rPr>
                  <a:t>.    </a:t>
                </a:r>
              </a:p>
              <a:p>
                <a:pPr marL="226313" lvl="1" indent="-226313" defTabSz="905255">
                  <a:spcBef>
                    <a:spcPts val="400"/>
                  </a:spcBef>
                  <a:defRPr sz="2178"/>
                </a:pPr>
                <a:r>
                  <a:rPr lang="ru-RU" sz="2200" dirty="0">
                    <a:solidFill>
                      <a:schemeClr val="bg1"/>
                    </a:solidFill>
                  </a:rPr>
                  <a:t>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режиме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тренировки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нейронной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сети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новых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значений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производится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следующая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эпоха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обучение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нейронной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сети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начиная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с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этапа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1).    </a:t>
                </a:r>
              </a:p>
              <a:p>
                <a:pPr marL="226313" lvl="1" indent="-226313" defTabSz="905255">
                  <a:spcBef>
                    <a:spcPts val="400"/>
                  </a:spcBef>
                  <a:defRPr sz="2178"/>
                </a:pPr>
                <a:r>
                  <a:rPr lang="ru-RU" sz="2200" dirty="0">
                    <a:solidFill>
                      <a:schemeClr val="bg1"/>
                    </a:solidFill>
                  </a:rPr>
                  <a:t>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режиме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работы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нейронной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сети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выходами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являются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объекты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прошедшие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процедуру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NMS,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которых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присвоена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метка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координаты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bounding box: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55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8587" y="1429559"/>
                <a:ext cx="11477625" cy="4351338"/>
              </a:xfrm>
              <a:prstGeom prst="rect">
                <a:avLst/>
              </a:prstGeom>
              <a:blipFill>
                <a:blip r:embed="rId2"/>
                <a:stretch>
                  <a:fillRect l="-664" t="-1744" b="-20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6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10" y="5780897"/>
            <a:ext cx="3506790" cy="9310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2D3856E-C23A-164F-AD59-C457C78EA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18404"/>
          <a:stretch/>
        </p:blipFill>
        <p:spPr>
          <a:xfrm>
            <a:off x="4838859" y="3585260"/>
            <a:ext cx="5838765" cy="3036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86" name="Заголовок 1"/>
          <p:cNvSpPr txBox="1">
            <a:spLocks noGrp="1"/>
          </p:cNvSpPr>
          <p:nvPr>
            <p:ph type="title"/>
          </p:nvPr>
        </p:nvSpPr>
        <p:spPr>
          <a:xfrm>
            <a:off x="589660" y="284637"/>
            <a:ext cx="10764140" cy="8092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Fast-RCNN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32228" y="965675"/>
                <a:ext cx="11959771" cy="298786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algn="just">
                  <a:defRPr sz="2000"/>
                </a:pPr>
                <a:r>
                  <a:rPr lang="en" sz="2300" dirty="0" err="1">
                    <a:solidFill>
                      <a:schemeClr val="bg1"/>
                    </a:solidFill>
                  </a:rPr>
                  <a:t>Иде</a:t>
                </a:r>
                <a:r>
                  <a:rPr lang="ru-RU" sz="2300" dirty="0">
                    <a:solidFill>
                      <a:schemeClr val="bg1"/>
                    </a:solidFill>
                  </a:rPr>
                  <a:t>я </a:t>
                </a:r>
                <a:r>
                  <a:rPr lang="en" sz="2300" dirty="0">
                    <a:solidFill>
                      <a:schemeClr val="bg1"/>
                    </a:solidFill>
                  </a:rPr>
                  <a:t>RPN – </a:t>
                </a:r>
                <a:r>
                  <a:rPr lang="ru-RU" sz="2300" dirty="0">
                    <a:solidFill>
                      <a:schemeClr val="bg1"/>
                    </a:solidFill>
                  </a:rPr>
                  <a:t>скользит окно </a:t>
                </a:r>
                <a14:m>
                  <m:oMath xmlns:m="http://schemas.openxmlformats.org/officeDocument/2006/math">
                    <m:r>
                      <a:rPr lang="ru-RU" sz="23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r>
                  <a:rPr lang="ru-RU" sz="2300" dirty="0">
                    <a:solidFill>
                      <a:schemeClr val="bg1"/>
                    </a:solidFill>
                  </a:rPr>
                  <a:t> (ядро фильтра) по результатам карт признаков</a:t>
                </a:r>
              </a:p>
              <a:p>
                <a:pPr lvl="2"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например карты с глубиной 256. </a:t>
                </a:r>
              </a:p>
              <a:p>
                <a:pPr lvl="1"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Результат каждого окна – т.н. </a:t>
                </a:r>
                <a:r>
                  <a:rPr lang="ru-RU" sz="2300" dirty="0" err="1">
                    <a:solidFill>
                      <a:schemeClr val="bg1"/>
                    </a:solidFill>
                  </a:rPr>
                  <a:t>анхор</a:t>
                </a:r>
                <a:r>
                  <a:rPr lang="ru-RU" sz="2300" dirty="0">
                    <a:solidFill>
                      <a:schemeClr val="bg1"/>
                    </a:solidFill>
                  </a:rPr>
                  <a:t> – регион кандидат.</a:t>
                </a:r>
              </a:p>
              <a:p>
                <a:pPr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Для каждого окна результаты векторизуются и по ним определяются:</a:t>
                </a:r>
              </a:p>
              <a:p>
                <a:pPr lvl="1"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координаты </a:t>
                </a:r>
              </a:p>
              <a:p>
                <a:pPr lvl="1"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классификация есть</a:t>
                </a:r>
                <a:r>
                  <a:rPr lang="en-US" sz="2300" dirty="0">
                    <a:solidFill>
                      <a:schemeClr val="bg1"/>
                    </a:solidFill>
                  </a:rPr>
                  <a:t>/</a:t>
                </a:r>
                <a:r>
                  <a:rPr lang="ru-RU" sz="2300" dirty="0">
                    <a:solidFill>
                      <a:schemeClr val="bg1"/>
                    </a:solidFill>
                  </a:rPr>
                  <a:t>нет объект (бинарная классификация).</a:t>
                </a:r>
              </a:p>
            </p:txBody>
          </p:sp>
        </mc:Choice>
        <mc:Fallback xmlns="">
          <p:sp>
            <p:nvSpPr>
              <p:cNvPr id="187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2228" y="965675"/>
                <a:ext cx="11959771" cy="2987860"/>
              </a:xfrm>
              <a:prstGeom prst="rect">
                <a:avLst/>
              </a:prstGeom>
              <a:blipFill>
                <a:blip r:embed="rId3"/>
                <a:stretch>
                  <a:fillRect l="-612" t="-26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/>
          <p:cNvSpPr/>
          <p:nvPr/>
        </p:nvSpPr>
        <p:spPr>
          <a:xfrm>
            <a:off x="9509760" y="4063476"/>
            <a:ext cx="1036320" cy="213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Scale =1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9357360" y="5975184"/>
            <a:ext cx="1188720" cy="213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Scale = 0.5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91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Заголовок 1"/>
          <p:cNvSpPr txBox="1">
            <a:spLocks noGrp="1"/>
          </p:cNvSpPr>
          <p:nvPr>
            <p:ph type="title"/>
          </p:nvPr>
        </p:nvSpPr>
        <p:spPr>
          <a:xfrm>
            <a:off x="589660" y="284637"/>
            <a:ext cx="10764140" cy="8092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Faster-R-CNN</a:t>
            </a:r>
            <a:endParaRPr sz="4800" dirty="0"/>
          </a:p>
        </p:txBody>
      </p:sp>
      <p:sp>
        <p:nvSpPr>
          <p:cNvPr id="187" name="Объект 2"/>
          <p:cNvSpPr txBox="1">
            <a:spLocks noGrp="1"/>
          </p:cNvSpPr>
          <p:nvPr>
            <p:ph type="body" idx="1"/>
          </p:nvPr>
        </p:nvSpPr>
        <p:spPr>
          <a:xfrm>
            <a:off x="203905" y="978539"/>
            <a:ext cx="11535649" cy="4819109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algn="just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Центром каждого </a:t>
            </a:r>
            <a:r>
              <a:rPr lang="ru-RU" sz="2700" dirty="0" err="1">
                <a:solidFill>
                  <a:schemeClr val="bg1"/>
                </a:solidFill>
              </a:rPr>
              <a:t>анхора</a:t>
            </a:r>
            <a:r>
              <a:rPr lang="ru-RU" sz="2700" dirty="0">
                <a:solidFill>
                  <a:schemeClr val="bg1"/>
                </a:solidFill>
              </a:rPr>
              <a:t> является центр ядра фильтра. </a:t>
            </a:r>
          </a:p>
          <a:p>
            <a:pPr lvl="1" algn="just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Если для результата работы ядра вероятность наличия объекта выше порога, </a:t>
            </a:r>
            <a:br>
              <a:rPr lang="ru-RU" sz="2700" dirty="0">
                <a:solidFill>
                  <a:schemeClr val="bg1"/>
                </a:solidFill>
              </a:rPr>
            </a:br>
            <a:r>
              <a:rPr lang="ru-RU" sz="2700" dirty="0">
                <a:solidFill>
                  <a:schemeClr val="bg1"/>
                </a:solidFill>
              </a:rPr>
              <a:t>он считается положительным </a:t>
            </a:r>
            <a:r>
              <a:rPr lang="ru-RU" sz="2700" dirty="0" err="1">
                <a:solidFill>
                  <a:schemeClr val="bg1"/>
                </a:solidFill>
              </a:rPr>
              <a:t>анхором</a:t>
            </a:r>
            <a:r>
              <a:rPr lang="ru-RU" sz="2700" dirty="0">
                <a:solidFill>
                  <a:schemeClr val="bg1"/>
                </a:solidFill>
              </a:rPr>
              <a:t> (якорем, </a:t>
            </a:r>
            <a:r>
              <a:rPr lang="en" sz="2700" dirty="0">
                <a:solidFill>
                  <a:schemeClr val="bg1"/>
                </a:solidFill>
              </a:rPr>
              <a:t>anchor boxes</a:t>
            </a:r>
            <a:r>
              <a:rPr lang="ru-RU" sz="2700" dirty="0">
                <a:solidFill>
                  <a:schemeClr val="bg1"/>
                </a:solidFill>
              </a:rPr>
              <a:t>)</a:t>
            </a:r>
          </a:p>
          <a:p>
            <a:pPr algn="just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Для  каждого региона кандидата может создаваться несколько </a:t>
            </a:r>
            <a:r>
              <a:rPr lang="ru-RU" sz="2700" dirty="0" err="1">
                <a:solidFill>
                  <a:schemeClr val="bg1"/>
                </a:solidFill>
              </a:rPr>
              <a:t>анхоров</a:t>
            </a:r>
            <a:endParaRPr lang="ru-RU" sz="2700" dirty="0">
              <a:solidFill>
                <a:schemeClr val="bg1"/>
              </a:solidFill>
            </a:endParaRPr>
          </a:p>
          <a:p>
            <a:pPr lvl="1" algn="just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9 в оригинале</a:t>
            </a:r>
            <a:r>
              <a:rPr lang="en" sz="2700" dirty="0">
                <a:solidFill>
                  <a:schemeClr val="bg1"/>
                </a:solidFill>
              </a:rPr>
              <a:t>.</a:t>
            </a:r>
            <a:endParaRPr lang="ru-RU" sz="2700" dirty="0">
              <a:solidFill>
                <a:schemeClr val="bg1"/>
              </a:solidFill>
            </a:endParaRPr>
          </a:p>
          <a:p>
            <a:pPr algn="just">
              <a:lnSpc>
                <a:spcPct val="120000"/>
              </a:lnSpc>
              <a:defRPr sz="2000"/>
            </a:pPr>
            <a:r>
              <a:rPr lang="ru-RU" sz="2700" dirty="0" err="1">
                <a:solidFill>
                  <a:schemeClr val="bg1"/>
                </a:solidFill>
              </a:rPr>
              <a:t>Анхоры</a:t>
            </a:r>
            <a:r>
              <a:rPr lang="ru-RU" sz="2700" dirty="0">
                <a:solidFill>
                  <a:schemeClr val="bg1"/>
                </a:solidFill>
              </a:rPr>
              <a:t> задаются своим:</a:t>
            </a:r>
          </a:p>
          <a:p>
            <a:pPr lvl="1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соотношениями сторон (</a:t>
            </a:r>
            <a:r>
              <a:rPr lang="en" sz="2700" dirty="0">
                <a:solidFill>
                  <a:schemeClr val="bg1"/>
                </a:solidFill>
              </a:rPr>
              <a:t>aspect ratio</a:t>
            </a:r>
            <a:r>
              <a:rPr lang="en" sz="2700" dirty="0" smtClean="0">
                <a:solidFill>
                  <a:schemeClr val="bg1"/>
                </a:solidFill>
              </a:rPr>
              <a:t>),</a:t>
            </a:r>
            <a:r>
              <a:rPr lang="ru-RU" sz="2700" dirty="0" smtClean="0">
                <a:solidFill>
                  <a:schemeClr val="bg1"/>
                </a:solidFill>
              </a:rPr>
              <a:t/>
            </a:r>
            <a:br>
              <a:rPr lang="ru-RU" sz="2700" dirty="0" smtClean="0">
                <a:solidFill>
                  <a:schemeClr val="bg1"/>
                </a:solidFill>
              </a:rPr>
            </a:br>
            <a:r>
              <a:rPr lang="ru-RU" sz="2700" dirty="0" smtClean="0">
                <a:solidFill>
                  <a:schemeClr val="bg1"/>
                </a:solidFill>
              </a:rPr>
              <a:t>	</a:t>
            </a:r>
            <a:r>
              <a:rPr lang="en" sz="2700" dirty="0" smtClean="0">
                <a:solidFill>
                  <a:schemeClr val="bg1"/>
                </a:solidFill>
              </a:rPr>
              <a:t> </a:t>
            </a:r>
            <a:r>
              <a:rPr lang="ru-RU" sz="2700" dirty="0">
                <a:solidFill>
                  <a:schemeClr val="bg1"/>
                </a:solidFill>
              </a:rPr>
              <a:t>например 1:1, 2:3, 3:2</a:t>
            </a:r>
          </a:p>
          <a:p>
            <a:pPr lvl="1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Масштабами: 1, 2, 3</a:t>
            </a:r>
          </a:p>
          <a:p>
            <a:pPr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Общее число </a:t>
            </a:r>
            <a:r>
              <a:rPr lang="ru-RU" sz="2700" dirty="0" err="1">
                <a:solidFill>
                  <a:schemeClr val="bg1"/>
                </a:solidFill>
              </a:rPr>
              <a:t>анхоров</a:t>
            </a:r>
            <a:r>
              <a:rPr lang="ru-RU" sz="2700" dirty="0">
                <a:solidFill>
                  <a:schemeClr val="bg1"/>
                </a:solidFill>
              </a:rPr>
              <a:t> может быть сокращено </a:t>
            </a:r>
            <a:br>
              <a:rPr lang="ru-RU" sz="2700" dirty="0">
                <a:solidFill>
                  <a:schemeClr val="bg1"/>
                </a:solidFill>
              </a:rPr>
            </a:br>
            <a:r>
              <a:rPr lang="ru-RU" sz="2700" dirty="0">
                <a:solidFill>
                  <a:schemeClr val="bg1"/>
                </a:solidFill>
              </a:rPr>
              <a:t>при помощи </a:t>
            </a:r>
            <a:r>
              <a:rPr lang="en-US" sz="2700" dirty="0">
                <a:solidFill>
                  <a:schemeClr val="bg1"/>
                </a:solidFill>
              </a:rPr>
              <a:t>NMS</a:t>
            </a:r>
            <a:endParaRPr lang="ru-RU" sz="2700" dirty="0">
              <a:solidFill>
                <a:schemeClr val="bg1"/>
              </a:solidFill>
            </a:endParaRPr>
          </a:p>
          <a:p>
            <a:pPr lvl="2">
              <a:defRPr sz="2000"/>
            </a:pPr>
            <a:endParaRPr lang="en" sz="1800" dirty="0">
              <a:solidFill>
                <a:schemeClr val="bg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2D3856E-C23A-164F-AD59-C457C78EA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587" y="3388094"/>
            <a:ext cx="5524046" cy="34015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5" name="Объект 2">
            <a:extLst>
              <a:ext uri="{FF2B5EF4-FFF2-40B4-BE49-F238E27FC236}">
                <a16:creationId xmlns:a16="http://schemas.microsoft.com/office/drawing/2014/main" id="{4E0C1BED-CDCE-8048-A755-EE489D441E65}"/>
              </a:ext>
            </a:extLst>
          </p:cNvPr>
          <p:cNvSpPr txBox="1">
            <a:spLocks/>
          </p:cNvSpPr>
          <p:nvPr/>
        </p:nvSpPr>
        <p:spPr>
          <a:xfrm>
            <a:off x="232229" y="3757024"/>
            <a:ext cx="5871028" cy="2497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marR="0" lvl="1" indent="-228600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pP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85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2521</TotalTime>
  <Words>3571</Words>
  <Application>Microsoft Office PowerPoint</Application>
  <PresentationFormat>Широкоэкранный</PresentationFormat>
  <Paragraphs>610</Paragraphs>
  <Slides>76</Slides>
  <Notes>0</Notes>
  <HiddenSlides>32</HiddenSlides>
  <MMClips>0</MMClips>
  <ScaleCrop>false</ScaleCrop>
  <HeadingPairs>
    <vt:vector size="6" baseType="variant">
      <vt:variant>
        <vt:lpstr>Использованные шрифты</vt:lpstr>
      </vt:variant>
      <vt:variant>
        <vt:i4>13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76</vt:i4>
      </vt:variant>
    </vt:vector>
  </HeadingPairs>
  <TitlesOfParts>
    <vt:vector size="90" baseType="lpstr">
      <vt:lpstr>-apple-system</vt:lpstr>
      <vt:lpstr>Arial</vt:lpstr>
      <vt:lpstr>Calibri</vt:lpstr>
      <vt:lpstr>Calibri Light</vt:lpstr>
      <vt:lpstr>Cambria Math</vt:lpstr>
      <vt:lpstr>Inter</vt:lpstr>
      <vt:lpstr>medium-content-sans-serif-font</vt:lpstr>
      <vt:lpstr>MJXc-TeX-main-R</vt:lpstr>
      <vt:lpstr>MJXc-TeX-math-I</vt:lpstr>
      <vt:lpstr>sohne</vt:lpstr>
      <vt:lpstr>source-serif-pro</vt:lpstr>
      <vt:lpstr>Times New Roman</vt:lpstr>
      <vt:lpstr>urw-din</vt:lpstr>
      <vt:lpstr>Тема Office</vt:lpstr>
      <vt:lpstr>Презентация PowerPoint</vt:lpstr>
      <vt:lpstr>Задачи связанные с обнаружением объектов</vt:lpstr>
      <vt:lpstr>Архитектуры Overfeat и R-CNN</vt:lpstr>
      <vt:lpstr>Алгоритм Non-Maximum Suppression (NMS)</vt:lpstr>
      <vt:lpstr>Задачи связанные с обнаружением объектов</vt:lpstr>
      <vt:lpstr>Архитектура R-CNN</vt:lpstr>
      <vt:lpstr>Архитектура Faster-R-CNN</vt:lpstr>
      <vt:lpstr>Архитектура Fast-RCNN</vt:lpstr>
      <vt:lpstr>Архитектура Faster-R-CNN</vt:lpstr>
      <vt:lpstr>Архитектура Mask R-CNN</vt:lpstr>
      <vt:lpstr>Архитектура Mask RCNN</vt:lpstr>
      <vt:lpstr>Feature Pyramidal Network </vt:lpstr>
      <vt:lpstr>Cascade R-CNN</vt:lpstr>
      <vt:lpstr>Архитектура RetinaNet</vt:lpstr>
      <vt:lpstr>Архитектура RetinaNet</vt:lpstr>
      <vt:lpstr>Архитектура RetinaNet</vt:lpstr>
      <vt:lpstr>Архитектура RetinaNet</vt:lpstr>
      <vt:lpstr>Архитектура DETR</vt:lpstr>
      <vt:lpstr>Архитектура DETR</vt:lpstr>
      <vt:lpstr>Декодер DETR</vt:lpstr>
      <vt:lpstr>Декодер DETR</vt:lpstr>
      <vt:lpstr>Недостатки DETR-vanila</vt:lpstr>
      <vt:lpstr>варианты DETR</vt:lpstr>
      <vt:lpstr>RT-DETR</vt:lpstr>
      <vt:lpstr>RT-DETR</vt:lpstr>
      <vt:lpstr>RT-DETR</vt:lpstr>
      <vt:lpstr>RT-DETR</vt:lpstr>
      <vt:lpstr>RT-DETR Decoder</vt:lpstr>
      <vt:lpstr>RT-DETR Decoder</vt:lpstr>
      <vt:lpstr>RT-DETR</vt:lpstr>
      <vt:lpstr>RT-DETR Decoder</vt:lpstr>
      <vt:lpstr>RT-DETR</vt:lpstr>
      <vt:lpstr>RT-DETR</vt:lpstr>
      <vt:lpstr>RT-DETR</vt:lpstr>
      <vt:lpstr>RT-DETR</vt:lpstr>
      <vt:lpstr>RT-DETR Query Selection + loss</vt:lpstr>
      <vt:lpstr>RT-DETR</vt:lpstr>
      <vt:lpstr>Архитектура YOLO (You Look Only Once)</vt:lpstr>
      <vt:lpstr>Архитектура YOLO (You Look Only Once)</vt:lpstr>
      <vt:lpstr>Архитектура YOLO (You Look Only Once)</vt:lpstr>
      <vt:lpstr>Архитектура YOLO V2</vt:lpstr>
      <vt:lpstr>Архитектура YOLO V2</vt:lpstr>
      <vt:lpstr>Архитектура YOLO V3</vt:lpstr>
      <vt:lpstr>Архитектура YOLO V3</vt:lpstr>
      <vt:lpstr>Архитектура YOLO V4/V5</vt:lpstr>
      <vt:lpstr>Архитектура YOLO V8</vt:lpstr>
      <vt:lpstr>Архитектура YOLO V10-13</vt:lpstr>
      <vt:lpstr>Задачи компьютерного зрения</vt:lpstr>
      <vt:lpstr>Архитектура Overfeat</vt:lpstr>
      <vt:lpstr>Архитектура Overfeat</vt:lpstr>
      <vt:lpstr>Regions with CNN features, R-CNN</vt:lpstr>
      <vt:lpstr>Regions with CNN features, R-CNN</vt:lpstr>
      <vt:lpstr>Regions with CNN features, R-CNN</vt:lpstr>
      <vt:lpstr>Spatial Pyramidal Pooling Net (SPPNet)</vt:lpstr>
      <vt:lpstr>Spatial Pyramidal Pooling Net</vt:lpstr>
      <vt:lpstr>Архитектура Fast R-CNN</vt:lpstr>
      <vt:lpstr>Архитектура Fast-RCNN</vt:lpstr>
      <vt:lpstr>Презентация PowerPoint</vt:lpstr>
      <vt:lpstr>Feature Pyramidal Network напомним </vt:lpstr>
      <vt:lpstr>Архитектура YOLO V5</vt:lpstr>
      <vt:lpstr>Архитектура YOLO (You Look Only Once)</vt:lpstr>
      <vt:lpstr>Архитектура YOLO (You Look Only Once)</vt:lpstr>
      <vt:lpstr>SSD (single short detector)</vt:lpstr>
      <vt:lpstr>SSD (single short detector)</vt:lpstr>
      <vt:lpstr>SSD (single short detector)</vt:lpstr>
      <vt:lpstr>SSD (single short detector)</vt:lpstr>
      <vt:lpstr>Презентация PowerPoint</vt:lpstr>
      <vt:lpstr>Feature Pyramidal Network напомним </vt:lpstr>
      <vt:lpstr>Базовые вопросы</vt:lpstr>
      <vt:lpstr>Базовые вопросы</vt:lpstr>
      <vt:lpstr>Базовые вопросы</vt:lpstr>
      <vt:lpstr>Вопросы повышенной сложности</vt:lpstr>
      <vt:lpstr>Вопросы повышенной сложности</vt:lpstr>
      <vt:lpstr>Архитектура Overfeat</vt:lpstr>
      <vt:lpstr>Regions with CNN features, R-CNN</vt:lpstr>
      <vt:lpstr>Regions with CNN features, R-CNN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обнаружения объектов</dc:title>
  <dc:creator>Ронкин Михаил Владимирович</dc:creator>
  <cp:lastModifiedBy>Ронкин Михаил Владимирович</cp:lastModifiedBy>
  <cp:revision>98</cp:revision>
  <dcterms:created xsi:type="dcterms:W3CDTF">2021-12-17T13:52:23Z</dcterms:created>
  <dcterms:modified xsi:type="dcterms:W3CDTF">2025-12-04T11:58:45Z</dcterms:modified>
</cp:coreProperties>
</file>